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9"/>
  </p:notesMasterIdLst>
  <p:sldIdLst>
    <p:sldId id="353" r:id="rId2"/>
    <p:sldId id="354" r:id="rId3"/>
    <p:sldId id="360" r:id="rId4"/>
    <p:sldId id="355" r:id="rId5"/>
    <p:sldId id="358" r:id="rId6"/>
    <p:sldId id="357" r:id="rId7"/>
    <p:sldId id="359" r:id="rId8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" orient="horz" pos="2183" userDrawn="1">
          <p15:clr>
            <a:srgbClr val="A4A3A4"/>
          </p15:clr>
        </p15:guide>
        <p15:guide id="6" pos="37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inzo NISHIDA" initials="SN" lastIdx="1" clrIdx="0"/>
  <p:cmAuthor id="2" name="神山　勝司" initials="神山　勝司" lastIdx="1" clrIdx="1"/>
  <p:cmAuthor id="3" name="admin" initials="a" lastIdx="1" clrIdx="2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28F"/>
    <a:srgbClr val="D0D8E8"/>
    <a:srgbClr val="E9EDF4"/>
    <a:srgbClr val="FFFF99"/>
    <a:srgbClr val="FFFFCC"/>
    <a:srgbClr val="FEFDD1"/>
    <a:srgbClr val="EBF9FF"/>
    <a:srgbClr val="4472C4"/>
    <a:srgbClr val="4D4D4D"/>
    <a:srgbClr val="4046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5" autoAdjust="0"/>
    <p:restoredTop sz="94238" autoAdjust="0"/>
  </p:normalViewPr>
  <p:slideViewPr>
    <p:cSldViewPr>
      <p:cViewPr>
        <p:scale>
          <a:sx n="66" d="100"/>
          <a:sy n="66" d="100"/>
        </p:scale>
        <p:origin x="900" y="114"/>
      </p:cViewPr>
      <p:guideLst>
        <p:guide orient="horz" pos="2183"/>
        <p:guide pos="377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48" d="100"/>
          <a:sy n="48" d="100"/>
        </p:scale>
        <p:origin x="2934" y="66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5B4E8-1C34-40C5-9414-D7276DF4D432}" type="datetimeFigureOut">
              <a:rPr kumimoji="1" lang="ja-JP" altLang="en-US" smtClean="0"/>
              <a:pPr/>
              <a:t>2023/6/20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97318-5864-44E3-A202-A701EF87161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652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07" userDrawn="1">
          <p15:clr>
            <a:srgbClr val="F26B43"/>
          </p15:clr>
        </p15:guide>
        <p15:guide id="2" pos="2121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1828800" y="5085184"/>
            <a:ext cx="8534400" cy="936104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テキスト</a:t>
            </a:r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2130426"/>
            <a:ext cx="12192000" cy="1226567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09600" y="944725"/>
            <a:ext cx="10972800" cy="5369681"/>
          </a:xfrm>
        </p:spPr>
        <p:txBody>
          <a:bodyPr>
            <a:normAutofit/>
          </a:bodyPr>
          <a:lstStyle>
            <a:lvl1pPr>
              <a:buFont typeface="Wingdings" pitchFamily="2" charset="2"/>
              <a:buChar char="n"/>
              <a:defRPr sz="2400"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000">
                <a:latin typeface="メイリオ" pitchFamily="50" charset="-128"/>
                <a:ea typeface="メイリオ" pitchFamily="50" charset="-128"/>
              </a:defRPr>
            </a:lvl2pPr>
            <a:lvl3pPr>
              <a:buFont typeface="Wingdings" pitchFamily="2" charset="2"/>
              <a:buChar char="ü"/>
              <a:defRPr sz="1800">
                <a:latin typeface="メイリオ" pitchFamily="50" charset="-128"/>
                <a:ea typeface="メイリオ" pitchFamily="50" charset="-128"/>
              </a:defRPr>
            </a:lvl3pPr>
            <a:lvl4pPr>
              <a:buFont typeface="Wingdings" pitchFamily="2" charset="2"/>
              <a:buChar char="n"/>
              <a:defRPr>
                <a:latin typeface="メイリオ" pitchFamily="50" charset="-128"/>
                <a:ea typeface="メイリオ" pitchFamily="50" charset="-128"/>
              </a:defRPr>
            </a:lvl4pPr>
            <a:lvl5pPr>
              <a:buFont typeface="Wingdings" pitchFamily="2" charset="2"/>
              <a:buChar char="n"/>
              <a:defRPr>
                <a:latin typeface="メイリオ" pitchFamily="50" charset="-128"/>
                <a:ea typeface="メイリオ" pitchFamily="50" charset="-128"/>
              </a:defRPr>
            </a:lvl5pPr>
          </a:lstStyle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0"/>
            <a:ext cx="12192000" cy="620688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5360" y="0"/>
            <a:ext cx="10561173" cy="620688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0896533" y="116633"/>
            <a:ext cx="1116608" cy="365125"/>
          </a:xfrm>
          <a:ln w="19050">
            <a:solidFill>
              <a:schemeClr val="bg1"/>
            </a:solidFill>
          </a:ln>
        </p:spPr>
        <p:txBody>
          <a:bodyPr/>
          <a:lstStyle>
            <a:lvl1pPr algn="ctr">
              <a:defRPr sz="1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defRPr>
            </a:lvl1pPr>
          </a:lstStyle>
          <a:p>
            <a:fld id="{25030049-0D25-4861-A44C-CCDE443C645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C8FE0-7371-476D-982B-CABE1EDD450A}" type="datetime1">
              <a:rPr kumimoji="1" lang="ja-JP" altLang="en-US" smtClean="0"/>
              <a:pPr/>
              <a:t>2023/6/20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30049-0D25-4861-A44C-CCDE443C64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字幕 5">
            <a:extLst>
              <a:ext uri="{FF2B5EF4-FFF2-40B4-BE49-F238E27FC236}">
                <a16:creationId xmlns:a16="http://schemas.microsoft.com/office/drawing/2014/main" id="{B91FA7BF-096C-4946-B9A1-F7F5F994BB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zh-CN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zh-CN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zh-CN" altLang="en-US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㈱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QTmedia</a:t>
            </a:r>
            <a:endParaRPr lang="zh-CN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9980624F-94AD-4CE1-BFE6-BC1E906ED2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60748"/>
            <a:ext cx="9144000" cy="2052228"/>
          </a:xfrm>
        </p:spPr>
        <p:txBody>
          <a:bodyPr>
            <a:noAutofit/>
          </a:bodyPr>
          <a:lstStyle/>
          <a:p>
            <a:r>
              <a:rPr lang="ja-JP" altLang="en-US" sz="4000" dirty="0"/>
              <a:t>工数登録方法について</a:t>
            </a:r>
          </a:p>
        </p:txBody>
      </p:sp>
    </p:spTree>
    <p:extLst>
      <p:ext uri="{BB962C8B-B14F-4D97-AF65-F5344CB8AC3E}">
        <p14:creationId xmlns:p14="http://schemas.microsoft.com/office/powerpoint/2010/main" val="2248329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0D3F0F5A-5630-6A7C-052A-67BAB4714B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02" t="40732" r="40551" b="3005"/>
          <a:stretch/>
        </p:blipFill>
        <p:spPr>
          <a:xfrm>
            <a:off x="664786" y="908720"/>
            <a:ext cx="10862427" cy="5673618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sp>
        <p:nvSpPr>
          <p:cNvPr id="3" name="タイトル 2">
            <a:extLst>
              <a:ext uri="{FF2B5EF4-FFF2-40B4-BE49-F238E27FC236}">
                <a16:creationId xmlns:a16="http://schemas.microsoft.com/office/drawing/2014/main" id="{28D6EDB4-F2DF-0970-9C0E-D4471E1D3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工数登録について（</a:t>
            </a:r>
            <a:r>
              <a:rPr kumimoji="1" lang="en-US" altLang="ja-JP" dirty="0"/>
              <a:t>1/2</a:t>
            </a:r>
            <a:r>
              <a:rPr kumimoji="1" lang="ja-JP" altLang="en-US" dirty="0"/>
              <a:t>）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2EBCACA-9459-F604-F45C-837CB739A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30049-0D25-4861-A44C-CCDE443C645A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9DA60E7-BABA-7694-D58D-74C0CA8D3465}"/>
              </a:ext>
            </a:extLst>
          </p:cNvPr>
          <p:cNvSpPr/>
          <p:nvPr/>
        </p:nvSpPr>
        <p:spPr>
          <a:xfrm>
            <a:off x="2342496" y="3042728"/>
            <a:ext cx="3609488" cy="2631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7E4BDCD-D244-A60B-1771-72E57C79F07D}"/>
              </a:ext>
            </a:extLst>
          </p:cNvPr>
          <p:cNvSpPr/>
          <p:nvPr/>
        </p:nvSpPr>
        <p:spPr>
          <a:xfrm>
            <a:off x="2345560" y="2672862"/>
            <a:ext cx="2598312" cy="2672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B022163-37B5-79BA-9887-784B1BBDEA51}"/>
              </a:ext>
            </a:extLst>
          </p:cNvPr>
          <p:cNvSpPr/>
          <p:nvPr/>
        </p:nvSpPr>
        <p:spPr>
          <a:xfrm>
            <a:off x="1955540" y="4625951"/>
            <a:ext cx="4538803" cy="3731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359B9E-70B8-0CC3-050C-136E634778D6}"/>
              </a:ext>
            </a:extLst>
          </p:cNvPr>
          <p:cNvSpPr txBox="1"/>
          <p:nvPr/>
        </p:nvSpPr>
        <p:spPr>
          <a:xfrm>
            <a:off x="7263613" y="1643824"/>
            <a:ext cx="4196983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1600" dirty="0">
                <a:solidFill>
                  <a:srgbClr val="FF0000"/>
                </a:solidFill>
              </a:rPr>
              <a:t>【</a:t>
            </a:r>
            <a:r>
              <a:rPr lang="ja-JP" altLang="en-US" sz="1600" dirty="0">
                <a:solidFill>
                  <a:srgbClr val="FF0000"/>
                </a:solidFill>
              </a:rPr>
              <a:t>登録日</a:t>
            </a:r>
            <a:r>
              <a:rPr lang="en-US" altLang="ja-JP" sz="1600" dirty="0">
                <a:solidFill>
                  <a:srgbClr val="FF0000"/>
                </a:solidFill>
              </a:rPr>
              <a:t>】</a:t>
            </a:r>
            <a:r>
              <a:rPr lang="ja-JP" altLang="en-US" sz="1600" dirty="0">
                <a:solidFill>
                  <a:srgbClr val="FF0000"/>
                </a:solidFill>
              </a:rPr>
              <a:t>を入力してください</a:t>
            </a:r>
            <a:endParaRPr lang="en-US" altLang="ja-JP" sz="1600" dirty="0">
              <a:solidFill>
                <a:srgbClr val="FF0000"/>
              </a:solidFill>
            </a:endParaRPr>
          </a:p>
          <a:p>
            <a:r>
              <a:rPr lang="en-US" altLang="ja-JP" sz="1600" dirty="0">
                <a:solidFill>
                  <a:srgbClr val="FF0000"/>
                </a:solidFill>
              </a:rPr>
              <a:t>4</a:t>
            </a:r>
            <a:r>
              <a:rPr lang="ja-JP" altLang="en-US" sz="1600" dirty="0">
                <a:solidFill>
                  <a:srgbClr val="FF0000"/>
                </a:solidFill>
              </a:rPr>
              <a:t>月分は</a:t>
            </a:r>
            <a:r>
              <a:rPr lang="en-US" altLang="ja-JP" sz="1600" dirty="0">
                <a:solidFill>
                  <a:srgbClr val="FF0000"/>
                </a:solidFill>
              </a:rPr>
              <a:t>4</a:t>
            </a:r>
            <a:r>
              <a:rPr lang="ja-JP" altLang="en-US" sz="1600" dirty="0">
                <a:solidFill>
                  <a:srgbClr val="FF0000"/>
                </a:solidFill>
              </a:rPr>
              <a:t>月の日付、</a:t>
            </a:r>
            <a:r>
              <a:rPr kumimoji="1" lang="en-US" altLang="ja-JP" sz="1600" dirty="0">
                <a:solidFill>
                  <a:srgbClr val="FF0000"/>
                </a:solidFill>
              </a:rPr>
              <a:t>5</a:t>
            </a:r>
            <a:r>
              <a:rPr kumimoji="1" lang="ja-JP" altLang="en-US" sz="1600" dirty="0">
                <a:solidFill>
                  <a:srgbClr val="FF0000"/>
                </a:solidFill>
              </a:rPr>
              <a:t>月分は</a:t>
            </a:r>
            <a:r>
              <a:rPr kumimoji="1" lang="en-US" altLang="ja-JP" sz="1600" dirty="0">
                <a:solidFill>
                  <a:srgbClr val="FF0000"/>
                </a:solidFill>
              </a:rPr>
              <a:t>5</a:t>
            </a:r>
            <a:r>
              <a:rPr kumimoji="1" lang="ja-JP" altLang="en-US" sz="1600" dirty="0">
                <a:solidFill>
                  <a:srgbClr val="FF0000"/>
                </a:solidFill>
              </a:rPr>
              <a:t>月の日付を選択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A5A51A8-3E2C-256C-EEF2-D5F23EFF5C1D}"/>
              </a:ext>
            </a:extLst>
          </p:cNvPr>
          <p:cNvSpPr txBox="1"/>
          <p:nvPr/>
        </p:nvSpPr>
        <p:spPr>
          <a:xfrm>
            <a:off x="7284132" y="2628950"/>
            <a:ext cx="4196982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rgbClr val="FF0000"/>
                </a:solidFill>
              </a:rPr>
              <a:t>【</a:t>
            </a:r>
            <a:r>
              <a:rPr kumimoji="1" lang="ja-JP" altLang="en-US" sz="1600" dirty="0">
                <a:solidFill>
                  <a:srgbClr val="FF0000"/>
                </a:solidFill>
              </a:rPr>
              <a:t>予算コード</a:t>
            </a:r>
            <a:r>
              <a:rPr kumimoji="1" lang="en-US" altLang="ja-JP" sz="1600" dirty="0">
                <a:solidFill>
                  <a:srgbClr val="FF0000"/>
                </a:solidFill>
              </a:rPr>
              <a:t>】</a:t>
            </a:r>
            <a:r>
              <a:rPr kumimoji="1" lang="ja-JP" altLang="en-US" sz="1600" dirty="0">
                <a:solidFill>
                  <a:srgbClr val="FF0000"/>
                </a:solidFill>
              </a:rPr>
              <a:t>を選択してください</a:t>
            </a:r>
          </a:p>
          <a:p>
            <a:r>
              <a:rPr lang="ja-JP" altLang="en-US" sz="1600" dirty="0">
                <a:solidFill>
                  <a:srgbClr val="FF0000"/>
                </a:solidFill>
              </a:rPr>
              <a:t>入力方法は特に変更ないが、コードの番号が若干変更となっているため注意。</a:t>
            </a:r>
            <a:endParaRPr lang="en-US" altLang="ja-JP" sz="1600" dirty="0">
              <a:solidFill>
                <a:srgbClr val="FF0000"/>
              </a:solidFill>
            </a:endParaRPr>
          </a:p>
          <a:p>
            <a:r>
              <a:rPr lang="ja-JP" altLang="en-US" sz="1600" dirty="0">
                <a:solidFill>
                  <a:srgbClr val="FF0000"/>
                </a:solidFill>
              </a:rPr>
              <a:t>予算コードは３ページ以降を参照。</a:t>
            </a:r>
            <a:endParaRPr lang="en-US" altLang="ja-JP" sz="1600" dirty="0">
              <a:solidFill>
                <a:srgbClr val="FF0000"/>
              </a:solidFill>
            </a:endParaRP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7E19E5B0-363B-FF59-14D3-3319AED8CB2D}"/>
              </a:ext>
            </a:extLst>
          </p:cNvPr>
          <p:cNvCxnSpPr>
            <a:cxnSpLocks/>
            <a:stCxn id="14" idx="1"/>
            <a:endCxn id="12" idx="3"/>
          </p:cNvCxnSpPr>
          <p:nvPr/>
        </p:nvCxnSpPr>
        <p:spPr>
          <a:xfrm rot="10800000" flipV="1">
            <a:off x="4943873" y="1936211"/>
            <a:ext cx="2319741" cy="870293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3CD4B9A-17FB-C74E-A9D7-80F0985E9ED3}"/>
              </a:ext>
            </a:extLst>
          </p:cNvPr>
          <p:cNvSpPr txBox="1"/>
          <p:nvPr/>
        </p:nvSpPr>
        <p:spPr>
          <a:xfrm>
            <a:off x="7592228" y="4337395"/>
            <a:ext cx="3539752" cy="1323439"/>
          </a:xfrm>
          <a:prstGeom prst="rect">
            <a:avLst/>
          </a:prstGeom>
          <a:solidFill>
            <a:schemeClr val="bg1"/>
          </a:solidFill>
          <a:ln w="2222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FF0000"/>
                </a:solidFill>
              </a:rPr>
              <a:t>【</a:t>
            </a:r>
            <a:r>
              <a:rPr kumimoji="1" lang="ja-JP" altLang="en-US" sz="1600" dirty="0">
                <a:solidFill>
                  <a:srgbClr val="FF0000"/>
                </a:solidFill>
              </a:rPr>
              <a:t>備考</a:t>
            </a:r>
            <a:r>
              <a:rPr kumimoji="1" lang="en-US" altLang="ja-JP" sz="1600" dirty="0">
                <a:solidFill>
                  <a:srgbClr val="FF0000"/>
                </a:solidFill>
              </a:rPr>
              <a:t>】</a:t>
            </a:r>
            <a:r>
              <a:rPr kumimoji="1" lang="ja-JP" altLang="en-US" sz="1600" dirty="0">
                <a:solidFill>
                  <a:srgbClr val="FF0000"/>
                </a:solidFill>
              </a:rPr>
              <a:t>を入力してください</a:t>
            </a:r>
            <a:endParaRPr kumimoji="1" lang="en-US" altLang="ja-JP" sz="1600" dirty="0">
              <a:solidFill>
                <a:srgbClr val="FF0000"/>
              </a:solidFill>
            </a:endParaRPr>
          </a:p>
          <a:p>
            <a:r>
              <a:rPr kumimoji="1" lang="ja-JP" altLang="en-US" sz="1600" dirty="0">
                <a:solidFill>
                  <a:srgbClr val="FF0000"/>
                </a:solidFill>
              </a:rPr>
              <a:t>小口</a:t>
            </a:r>
            <a:r>
              <a:rPr lang="ja-JP" altLang="en-US" sz="1600" dirty="0">
                <a:solidFill>
                  <a:srgbClr val="FF0000"/>
                </a:solidFill>
              </a:rPr>
              <a:t>又は</a:t>
            </a:r>
            <a:r>
              <a:rPr kumimoji="1" lang="ja-JP" altLang="en-US" sz="1600" dirty="0">
                <a:solidFill>
                  <a:srgbClr val="FF0000"/>
                </a:solidFill>
              </a:rPr>
              <a:t>保守の工数を登録する場合、</a:t>
            </a:r>
            <a:endParaRPr lang="en-US" altLang="ja-JP" sz="1600" dirty="0">
              <a:solidFill>
                <a:srgbClr val="FF0000"/>
              </a:solidFill>
            </a:endParaRPr>
          </a:p>
          <a:p>
            <a:r>
              <a:rPr lang="ja-JP" altLang="en-US" sz="1600" dirty="0">
                <a:solidFill>
                  <a:srgbClr val="FF0000"/>
                </a:solidFill>
              </a:rPr>
              <a:t>案件毎の内訳を記載。</a:t>
            </a:r>
            <a:endParaRPr kumimoji="1" lang="en-US" altLang="ja-JP" sz="1600" dirty="0">
              <a:solidFill>
                <a:srgbClr val="FF0000"/>
              </a:solidFill>
            </a:endParaRPr>
          </a:p>
          <a:p>
            <a:r>
              <a:rPr lang="ja-JP" altLang="en-US" sz="1600" b="1" dirty="0">
                <a:solidFill>
                  <a:srgbClr val="FF0000"/>
                </a:solidFill>
              </a:rPr>
              <a:t>⇒</a:t>
            </a:r>
            <a:r>
              <a:rPr lang="en-US" altLang="ja-JP" sz="1600" b="1" dirty="0">
                <a:solidFill>
                  <a:srgbClr val="FF0000"/>
                </a:solidFill>
              </a:rPr>
              <a:t>CAN</a:t>
            </a:r>
            <a:r>
              <a:rPr lang="ja-JP" altLang="en-US" sz="1600" b="1" dirty="0">
                <a:solidFill>
                  <a:srgbClr val="FF0000"/>
                </a:solidFill>
              </a:rPr>
              <a:t>番号ごとに内訳を記載。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r>
              <a:rPr lang="ja-JP" altLang="en-US" sz="1600" b="1" u="sng" dirty="0">
                <a:solidFill>
                  <a:srgbClr val="FF0000"/>
                </a:solidFill>
              </a:rPr>
              <a:t>例</a:t>
            </a:r>
            <a:r>
              <a:rPr lang="ja-JP" altLang="en-US" sz="1600" b="1" dirty="0">
                <a:solidFill>
                  <a:srgbClr val="FF0000"/>
                </a:solidFill>
              </a:rPr>
              <a:t>　</a:t>
            </a:r>
            <a:r>
              <a:rPr lang="ja-JP" altLang="en-US" sz="1600" b="1" i="0" dirty="0">
                <a:solidFill>
                  <a:srgbClr val="333333"/>
                </a:solidFill>
                <a:effectLst/>
                <a:latin typeface="Hiragino Kaku Gothic Pro"/>
              </a:rPr>
              <a:t> </a:t>
            </a:r>
            <a:r>
              <a:rPr lang="en-US" altLang="ja-JP" sz="1600" b="1" i="0" dirty="0">
                <a:solidFill>
                  <a:srgbClr val="FF0000"/>
                </a:solidFill>
                <a:effectLst/>
                <a:latin typeface="Hiragino Kaku Gothic Pro"/>
              </a:rPr>
              <a:t>24743</a:t>
            </a:r>
            <a:r>
              <a:rPr lang="en-US" altLang="ja-JP" sz="1600" b="1" i="0" dirty="0">
                <a:solidFill>
                  <a:srgbClr val="333333"/>
                </a:solidFill>
                <a:effectLst/>
                <a:latin typeface="Hiragino Kaku Gothic Pro"/>
              </a:rPr>
              <a:t> </a:t>
            </a:r>
            <a:r>
              <a:rPr lang="ja-JP" altLang="en-US" sz="1600" b="1" dirty="0">
                <a:solidFill>
                  <a:srgbClr val="FF0000"/>
                </a:solidFill>
              </a:rPr>
              <a:t>：</a:t>
            </a:r>
            <a:r>
              <a:rPr lang="en-US" altLang="ja-JP" sz="1600" b="1" dirty="0">
                <a:solidFill>
                  <a:srgbClr val="FF0000"/>
                </a:solidFill>
              </a:rPr>
              <a:t>3</a:t>
            </a:r>
            <a:r>
              <a:rPr lang="ja-JP" altLang="en-US" sz="1600" b="1" dirty="0">
                <a:solidFill>
                  <a:srgbClr val="FF0000"/>
                </a:solidFill>
              </a:rPr>
              <a:t>時間、</a:t>
            </a:r>
            <a:r>
              <a:rPr lang="en-US" altLang="ja-JP" sz="1600" b="1" i="0" dirty="0">
                <a:solidFill>
                  <a:srgbClr val="FF0000"/>
                </a:solidFill>
                <a:effectLst/>
                <a:latin typeface="Hiragino Kaku Gothic Pro"/>
              </a:rPr>
              <a:t>24731</a:t>
            </a:r>
            <a:r>
              <a:rPr lang="ja-JP" altLang="en-US" sz="1600" b="1" i="0" dirty="0">
                <a:solidFill>
                  <a:srgbClr val="FF0000"/>
                </a:solidFill>
                <a:effectLst/>
                <a:latin typeface="Hiragino Kaku Gothic Pro"/>
              </a:rPr>
              <a:t>：</a:t>
            </a:r>
            <a:r>
              <a:rPr lang="en-US" altLang="ja-JP" sz="1600" b="1" i="0" dirty="0">
                <a:solidFill>
                  <a:srgbClr val="FF0000"/>
                </a:solidFill>
                <a:effectLst/>
                <a:latin typeface="Hiragino Kaku Gothic Pro"/>
              </a:rPr>
              <a:t>4.5</a:t>
            </a:r>
            <a:r>
              <a:rPr lang="ja-JP" altLang="en-US" sz="1600" b="1" i="0" dirty="0">
                <a:solidFill>
                  <a:srgbClr val="FF0000"/>
                </a:solidFill>
                <a:effectLst/>
                <a:latin typeface="Hiragino Kaku Gothic Pro"/>
              </a:rPr>
              <a:t>時間</a:t>
            </a:r>
            <a:endParaRPr lang="en-US" altLang="ja-JP" sz="1600" b="1" u="sng" dirty="0">
              <a:solidFill>
                <a:srgbClr val="FF0000"/>
              </a:solidFill>
            </a:endParaRP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179655BE-38B8-A97D-807C-18EC81C07C81}"/>
              </a:ext>
            </a:extLst>
          </p:cNvPr>
          <p:cNvCxnSpPr>
            <a:cxnSpLocks/>
            <a:stCxn id="19" idx="1"/>
            <a:endCxn id="13" idx="3"/>
          </p:cNvCxnSpPr>
          <p:nvPr/>
        </p:nvCxnSpPr>
        <p:spPr>
          <a:xfrm rot="10800000">
            <a:off x="6494344" y="4812533"/>
            <a:ext cx="1097885" cy="186582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EEB290F8-9BD9-3C75-C156-B15F0D72EA62}"/>
              </a:ext>
            </a:extLst>
          </p:cNvPr>
          <p:cNvCxnSpPr>
            <a:cxnSpLocks/>
            <a:stCxn id="15" idx="1"/>
            <a:endCxn id="11" idx="3"/>
          </p:cNvCxnSpPr>
          <p:nvPr/>
        </p:nvCxnSpPr>
        <p:spPr>
          <a:xfrm rot="10800000" flipV="1">
            <a:off x="5951984" y="3167558"/>
            <a:ext cx="1332148" cy="6759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FE8FA405-1894-9045-DDF9-42BC68FE0DFE}"/>
              </a:ext>
            </a:extLst>
          </p:cNvPr>
          <p:cNvSpPr txBox="1"/>
          <p:nvPr/>
        </p:nvSpPr>
        <p:spPr>
          <a:xfrm>
            <a:off x="7464151" y="3994424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※</a:t>
            </a:r>
            <a:r>
              <a:rPr lang="ja-JP" altLang="en-US" b="1" dirty="0">
                <a:solidFill>
                  <a:srgbClr val="FF0000"/>
                </a:solidFill>
              </a:rPr>
              <a:t>修正箇所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610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0D3F0F5A-5630-6A7C-052A-67BAB4714B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02" t="40732" r="40551" b="3005"/>
          <a:stretch/>
        </p:blipFill>
        <p:spPr>
          <a:xfrm>
            <a:off x="664786" y="908720"/>
            <a:ext cx="10862427" cy="5673618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949733F8-DB16-E612-7958-12DB2464AA5A}"/>
              </a:ext>
            </a:extLst>
          </p:cNvPr>
          <p:cNvCxnSpPr>
            <a:cxnSpLocks/>
            <a:stCxn id="18" idx="1"/>
            <a:endCxn id="16" idx="3"/>
          </p:cNvCxnSpPr>
          <p:nvPr/>
        </p:nvCxnSpPr>
        <p:spPr>
          <a:xfrm rot="10800000" flipV="1">
            <a:off x="6511576" y="3955869"/>
            <a:ext cx="1424432" cy="1543376"/>
          </a:xfrm>
          <a:prstGeom prst="bentConnector3">
            <a:avLst>
              <a:gd name="adj1" fmla="val 18412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タイトル 2">
            <a:extLst>
              <a:ext uri="{FF2B5EF4-FFF2-40B4-BE49-F238E27FC236}">
                <a16:creationId xmlns:a16="http://schemas.microsoft.com/office/drawing/2014/main" id="{28D6EDB4-F2DF-0970-9C0E-D4471E1D3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工数登録について（</a:t>
            </a:r>
            <a:r>
              <a:rPr kumimoji="1" lang="en-US" altLang="ja-JP" dirty="0"/>
              <a:t>2/2</a:t>
            </a:r>
            <a:r>
              <a:rPr kumimoji="1" lang="ja-JP" altLang="en-US" dirty="0"/>
              <a:t>）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2EBCACA-9459-F604-F45C-837CB739A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30049-0D25-4861-A44C-CCDE443C645A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C066ADE-C887-67BF-07B2-1F2C907BB68E}"/>
              </a:ext>
            </a:extLst>
          </p:cNvPr>
          <p:cNvSpPr/>
          <p:nvPr/>
        </p:nvSpPr>
        <p:spPr>
          <a:xfrm>
            <a:off x="2345560" y="5703276"/>
            <a:ext cx="1842228" cy="3188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7A4D110-5199-87C6-485B-D96E21FEF583}"/>
              </a:ext>
            </a:extLst>
          </p:cNvPr>
          <p:cNvSpPr/>
          <p:nvPr/>
        </p:nvSpPr>
        <p:spPr>
          <a:xfrm>
            <a:off x="2345559" y="5339821"/>
            <a:ext cx="4166017" cy="3188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BF5F59F-E9C2-BCDA-9C69-EC684709E7CB}"/>
              </a:ext>
            </a:extLst>
          </p:cNvPr>
          <p:cNvSpPr txBox="1"/>
          <p:nvPr/>
        </p:nvSpPr>
        <p:spPr>
          <a:xfrm>
            <a:off x="7936008" y="3417260"/>
            <a:ext cx="336889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solidFill>
                  <a:srgbClr val="FF0000"/>
                </a:solidFill>
              </a:rPr>
              <a:t>【</a:t>
            </a:r>
            <a:r>
              <a:rPr lang="ja-JP" altLang="en-US" sz="1600" dirty="0">
                <a:solidFill>
                  <a:srgbClr val="FF0000"/>
                </a:solidFill>
              </a:rPr>
              <a:t>等級</a:t>
            </a:r>
            <a:r>
              <a:rPr lang="en-US" altLang="ja-JP" sz="1600" dirty="0">
                <a:solidFill>
                  <a:srgbClr val="FF0000"/>
                </a:solidFill>
              </a:rPr>
              <a:t>】</a:t>
            </a:r>
            <a:r>
              <a:rPr lang="ja-JP" altLang="en-US" sz="1600" dirty="0">
                <a:solidFill>
                  <a:srgbClr val="FF0000"/>
                </a:solidFill>
              </a:rPr>
              <a:t>を</a:t>
            </a:r>
            <a:r>
              <a:rPr kumimoji="1" lang="ja-JP" altLang="en-US" sz="1600" dirty="0">
                <a:solidFill>
                  <a:srgbClr val="FF0000"/>
                </a:solidFill>
              </a:rPr>
              <a:t>入力ください</a:t>
            </a:r>
            <a:endParaRPr lang="en-US" altLang="ja-JP" sz="1600" dirty="0">
              <a:solidFill>
                <a:srgbClr val="FF0000"/>
              </a:solidFill>
            </a:endParaRPr>
          </a:p>
          <a:p>
            <a:r>
              <a:rPr lang="en-US" altLang="ja-JP" sz="1600" dirty="0">
                <a:solidFill>
                  <a:srgbClr val="FF0000"/>
                </a:solidFill>
              </a:rPr>
              <a:t>【</a:t>
            </a:r>
            <a:r>
              <a:rPr lang="ja-JP" altLang="en-US" sz="1600" dirty="0">
                <a:solidFill>
                  <a:srgbClr val="FF0000"/>
                </a:solidFill>
              </a:rPr>
              <a:t>社員番号</a:t>
            </a:r>
            <a:r>
              <a:rPr lang="en-US" altLang="ja-JP" sz="1600" dirty="0">
                <a:solidFill>
                  <a:srgbClr val="FF0000"/>
                </a:solidFill>
              </a:rPr>
              <a:t>】</a:t>
            </a:r>
            <a:r>
              <a:rPr lang="ja-JP" altLang="en-US" sz="1600" dirty="0">
                <a:solidFill>
                  <a:srgbClr val="FF0000"/>
                </a:solidFill>
              </a:rPr>
              <a:t>が入力された状態で</a:t>
            </a:r>
            <a:endParaRPr lang="en-US" altLang="ja-JP" sz="1600" dirty="0">
              <a:solidFill>
                <a:srgbClr val="FF0000"/>
              </a:solidFill>
            </a:endParaRPr>
          </a:p>
          <a:p>
            <a:r>
              <a:rPr lang="ja-JP" altLang="en-US" sz="1600" dirty="0">
                <a:solidFill>
                  <a:srgbClr val="FF0000"/>
                </a:solidFill>
              </a:rPr>
              <a:t>「社員名簿連携」</a:t>
            </a:r>
            <a:r>
              <a:rPr lang="en-US" altLang="ja-JP" sz="1600" b="1" dirty="0">
                <a:solidFill>
                  <a:srgbClr val="FF0000"/>
                </a:solidFill>
              </a:rPr>
              <a:t>※</a:t>
            </a:r>
            <a:r>
              <a:rPr lang="ja-JP" altLang="en-US" sz="1600" b="1" dirty="0">
                <a:solidFill>
                  <a:srgbClr val="FF0000"/>
                </a:solidFill>
              </a:rPr>
              <a:t>①</a:t>
            </a:r>
            <a:r>
              <a:rPr lang="ja-JP" altLang="en-US" sz="1600" dirty="0">
                <a:solidFill>
                  <a:srgbClr val="FF0000"/>
                </a:solidFill>
              </a:rPr>
              <a:t>を押すと</a:t>
            </a:r>
            <a:r>
              <a:rPr kumimoji="1" lang="ja-JP" altLang="en-US" sz="1600" dirty="0">
                <a:solidFill>
                  <a:srgbClr val="FF0000"/>
                </a:solidFill>
              </a:rPr>
              <a:t>入力される。</a:t>
            </a:r>
            <a:endParaRPr kumimoji="1" lang="en-US" altLang="ja-JP" sz="1600" dirty="0">
              <a:solidFill>
                <a:srgbClr val="FF0000"/>
              </a:solidFill>
            </a:endParaRPr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CC2317BE-2E4D-2BEA-479B-5B4386D0B069}"/>
              </a:ext>
            </a:extLst>
          </p:cNvPr>
          <p:cNvCxnSpPr>
            <a:cxnSpLocks/>
            <a:stCxn id="46" idx="1"/>
            <a:endCxn id="10" idx="3"/>
          </p:cNvCxnSpPr>
          <p:nvPr/>
        </p:nvCxnSpPr>
        <p:spPr>
          <a:xfrm rot="10800000" flipV="1">
            <a:off x="4187788" y="5419482"/>
            <a:ext cx="3866796" cy="443218"/>
          </a:xfrm>
          <a:prstGeom prst="bentConnector3">
            <a:avLst>
              <a:gd name="adj1" fmla="val 5333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四角形: 角を丸くする 49">
            <a:extLst>
              <a:ext uri="{FF2B5EF4-FFF2-40B4-BE49-F238E27FC236}">
                <a16:creationId xmlns:a16="http://schemas.microsoft.com/office/drawing/2014/main" id="{A815104E-57AA-9B0B-6F9E-EE8AAA6C77DF}"/>
              </a:ext>
            </a:extLst>
          </p:cNvPr>
          <p:cNvSpPr/>
          <p:nvPr/>
        </p:nvSpPr>
        <p:spPr>
          <a:xfrm>
            <a:off x="4147240" y="1968701"/>
            <a:ext cx="796632" cy="324976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2C5DBB8C-B053-F4D8-D058-FF33B5D0FC98}"/>
              </a:ext>
            </a:extLst>
          </p:cNvPr>
          <p:cNvSpPr txBox="1"/>
          <p:nvPr/>
        </p:nvSpPr>
        <p:spPr>
          <a:xfrm>
            <a:off x="4699866" y="1704247"/>
            <a:ext cx="610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①</a:t>
            </a:r>
            <a:endParaRPr kumimoji="1"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6175C1F6-D618-AAF3-8251-D499FBEE0C04}"/>
              </a:ext>
            </a:extLst>
          </p:cNvPr>
          <p:cNvSpPr txBox="1"/>
          <p:nvPr/>
        </p:nvSpPr>
        <p:spPr>
          <a:xfrm>
            <a:off x="6978681" y="5089812"/>
            <a:ext cx="610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solidFill>
                  <a:srgbClr val="FF0000"/>
                </a:solidFill>
              </a:rPr>
              <a:t>※</a:t>
            </a:r>
            <a:r>
              <a:rPr lang="ja-JP" altLang="en-US" sz="1600" b="1" dirty="0">
                <a:solidFill>
                  <a:srgbClr val="FF0000"/>
                </a:solidFill>
              </a:rPr>
              <a:t>②</a:t>
            </a:r>
            <a:endParaRPr kumimoji="1"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08612434-0B4C-712F-220A-84763884BE48}"/>
              </a:ext>
            </a:extLst>
          </p:cNvPr>
          <p:cNvSpPr/>
          <p:nvPr/>
        </p:nvSpPr>
        <p:spPr>
          <a:xfrm>
            <a:off x="6571014" y="5378875"/>
            <a:ext cx="713118" cy="279794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ACC1B8C-2B6B-1E32-7A22-F5E8D80E42E4}"/>
              </a:ext>
            </a:extLst>
          </p:cNvPr>
          <p:cNvSpPr txBox="1"/>
          <p:nvPr/>
        </p:nvSpPr>
        <p:spPr>
          <a:xfrm>
            <a:off x="8054584" y="5003983"/>
            <a:ext cx="3143192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rgbClr val="FF0000"/>
                </a:solidFill>
              </a:rPr>
              <a:t>⇒アクセス権限の問題で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</a:rPr>
              <a:t>「人件費連携」</a:t>
            </a:r>
            <a:r>
              <a:rPr kumimoji="1" lang="en-US" altLang="ja-JP" sz="16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②</a:t>
            </a:r>
            <a:endParaRPr kumimoji="1" lang="en-US" altLang="ja-JP" sz="1600" b="1" dirty="0">
              <a:solidFill>
                <a:srgbClr val="FF0000"/>
              </a:solidFill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</a:rPr>
              <a:t>が表示されないので、</a:t>
            </a:r>
            <a:r>
              <a:rPr lang="ja-JP" altLang="en-US" sz="1600" b="1" dirty="0">
                <a:solidFill>
                  <a:srgbClr val="FF0000"/>
                </a:solidFill>
              </a:rPr>
              <a:t>入力不要</a:t>
            </a:r>
            <a:endParaRPr kumimoji="1"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FDE89DC-CD5C-E597-DBB8-4A2325623E2B}"/>
              </a:ext>
            </a:extLst>
          </p:cNvPr>
          <p:cNvSpPr txBox="1"/>
          <p:nvPr/>
        </p:nvSpPr>
        <p:spPr>
          <a:xfrm>
            <a:off x="7936008" y="4638494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※</a:t>
            </a:r>
            <a:r>
              <a:rPr lang="ja-JP" altLang="en-US" b="1" dirty="0">
                <a:solidFill>
                  <a:srgbClr val="FF0000"/>
                </a:solidFill>
              </a:rPr>
              <a:t>修正箇所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97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28D6EDB4-F2DF-0970-9C0E-D4471E1D3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工数登録用予算コード一覧（</a:t>
            </a:r>
            <a:r>
              <a:rPr kumimoji="1" lang="en-US" altLang="ja-JP" dirty="0"/>
              <a:t>1/2</a:t>
            </a:r>
            <a:r>
              <a:rPr kumimoji="1" lang="ja-JP" altLang="en-US" dirty="0"/>
              <a:t>）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2EBCACA-9459-F604-F45C-837CB739A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30049-0D25-4861-A44C-CCDE443C645A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graphicFrame>
        <p:nvGraphicFramePr>
          <p:cNvPr id="2" name="表 9">
            <a:extLst>
              <a:ext uri="{FF2B5EF4-FFF2-40B4-BE49-F238E27FC236}">
                <a16:creationId xmlns:a16="http://schemas.microsoft.com/office/drawing/2014/main" id="{855BACD8-1831-2C06-C9B6-6D0029BD25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268080"/>
              </p:ext>
            </p:extLst>
          </p:nvPr>
        </p:nvGraphicFramePr>
        <p:xfrm>
          <a:off x="335361" y="737321"/>
          <a:ext cx="11521279" cy="6004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55">
                  <a:extLst>
                    <a:ext uri="{9D8B030D-6E8A-4147-A177-3AD203B41FA5}">
                      <a16:colId xmlns:a16="http://schemas.microsoft.com/office/drawing/2014/main" val="3507808989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297645362"/>
                    </a:ext>
                  </a:extLst>
                </a:gridCol>
                <a:gridCol w="5508612">
                  <a:extLst>
                    <a:ext uri="{9D8B030D-6E8A-4147-A177-3AD203B41FA5}">
                      <a16:colId xmlns:a16="http://schemas.microsoft.com/office/drawing/2014/main" val="2318958721"/>
                    </a:ext>
                  </a:extLst>
                </a:gridCol>
              </a:tblGrid>
              <a:tr h="48685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800" b="1" kern="1200" dirty="0">
                          <a:solidFill>
                            <a:schemeClr val="l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予算コード</a:t>
                      </a:r>
                      <a:endParaRPr kumimoji="1" lang="en-US" altLang="ja-JP" sz="1800" b="1" kern="1200" dirty="0">
                        <a:solidFill>
                          <a:schemeClr val="l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3068" marR="3068" marT="306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800" b="1" kern="1200" dirty="0">
                          <a:solidFill>
                            <a:schemeClr val="l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予算件名</a:t>
                      </a:r>
                    </a:p>
                  </a:txBody>
                  <a:tcPr marL="3068" marR="3068" marT="306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概要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988782"/>
                  </a:ext>
                </a:extLst>
              </a:tr>
              <a:tr h="68075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9230105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マネジメント部</a:t>
                      </a:r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('23)</a:t>
                      </a: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人件費（工数登録用）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_</a:t>
                      </a: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階層別研修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階層別研修にかかった工数の登録に使用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271485"/>
                  </a:ext>
                </a:extLst>
              </a:tr>
              <a:tr h="68075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9230106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マネジメント部</a:t>
                      </a:r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('23)</a:t>
                      </a: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人件費（工数登録用）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_</a:t>
                      </a: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部門別研修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部門別研修にかかった工数の登録に使用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748804"/>
                  </a:ext>
                </a:extLst>
              </a:tr>
              <a:tr h="68075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9230107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マネジメント部</a:t>
                      </a:r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('23)</a:t>
                      </a: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人件費（工数登録用）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_</a:t>
                      </a: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グループミーティング等、案件に係らない打合せ用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案件に係らない打合せにかかった工数の登録に使用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600814"/>
                  </a:ext>
                </a:extLst>
              </a:tr>
              <a:tr h="68075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9230108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マネジメント部</a:t>
                      </a:r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('23)</a:t>
                      </a: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人件費（工数登録用）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_</a:t>
                      </a: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提案活動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提案活動にかかった工数の登録に使用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397669"/>
                  </a:ext>
                </a:extLst>
              </a:tr>
              <a:tr h="68075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9230109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マネジメント部</a:t>
                      </a:r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('23)</a:t>
                      </a: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人件費（工数登録用）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_</a:t>
                      </a: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営業活動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営業活動にかかった工数の登録に使用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814761"/>
                  </a:ext>
                </a:extLst>
              </a:tr>
              <a:tr h="6618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9230113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マネジメント部</a:t>
                      </a:r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('23)</a:t>
                      </a: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人件費（工数登録用）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_</a:t>
                      </a: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有給・特別休暇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有給休暇・特別休暇を取得した時間の登録に使用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138089"/>
                  </a:ext>
                </a:extLst>
              </a:tr>
              <a:tr h="7708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9230115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マネジメント部</a:t>
                      </a:r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('23)</a:t>
                      </a: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人件費（工数登録用）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_</a:t>
                      </a: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技術グループ社内</a:t>
                      </a:r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OA</a:t>
                      </a: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対応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社員の入社・退職時などの社内</a:t>
                      </a:r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OA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PC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準備等にかかった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工数の登録に使用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927185"/>
                  </a:ext>
                </a:extLst>
              </a:tr>
              <a:tr h="68075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9230116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マネジメント部</a:t>
                      </a:r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('23)</a:t>
                      </a: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人件費（工数登録用）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_</a:t>
                      </a: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業務分析・改善対応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業務分析や改善活動にかかった工数登録に使用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1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85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28D6EDB4-F2DF-0970-9C0E-D4471E1D3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工数登録用予算コード一覧（</a:t>
            </a:r>
            <a:r>
              <a:rPr lang="ja-JP" altLang="en-US" dirty="0"/>
              <a:t>２</a:t>
            </a:r>
            <a:r>
              <a:rPr kumimoji="1" lang="en-US" altLang="ja-JP" dirty="0"/>
              <a:t>/2</a:t>
            </a:r>
            <a:r>
              <a:rPr kumimoji="1" lang="ja-JP" altLang="en-US" dirty="0"/>
              <a:t>）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2EBCACA-9459-F604-F45C-837CB739A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30049-0D25-4861-A44C-CCDE443C645A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E5A240BE-DFE9-4EC6-96F2-C784741B7C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975967"/>
              </p:ext>
            </p:extLst>
          </p:nvPr>
        </p:nvGraphicFramePr>
        <p:xfrm>
          <a:off x="327666" y="737321"/>
          <a:ext cx="11521279" cy="5896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55">
                  <a:extLst>
                    <a:ext uri="{9D8B030D-6E8A-4147-A177-3AD203B41FA5}">
                      <a16:colId xmlns:a16="http://schemas.microsoft.com/office/drawing/2014/main" val="3507808989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297645362"/>
                    </a:ext>
                  </a:extLst>
                </a:gridCol>
                <a:gridCol w="5508612">
                  <a:extLst>
                    <a:ext uri="{9D8B030D-6E8A-4147-A177-3AD203B41FA5}">
                      <a16:colId xmlns:a16="http://schemas.microsoft.com/office/drawing/2014/main" val="2318958721"/>
                    </a:ext>
                  </a:extLst>
                </a:gridCol>
              </a:tblGrid>
              <a:tr h="46988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800" b="1" kern="1200" dirty="0">
                          <a:solidFill>
                            <a:schemeClr val="l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予算コード</a:t>
                      </a:r>
                      <a:endParaRPr kumimoji="1" lang="en-US" altLang="ja-JP" sz="1800" b="1" kern="1200" dirty="0">
                        <a:solidFill>
                          <a:schemeClr val="l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3068" marR="3068" marT="306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800" b="1" kern="1200" dirty="0">
                          <a:solidFill>
                            <a:schemeClr val="l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予算件名</a:t>
                      </a:r>
                    </a:p>
                  </a:txBody>
                  <a:tcPr marL="3068" marR="3068" marT="306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概要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988782"/>
                  </a:ext>
                </a:extLst>
              </a:tr>
              <a:tr h="72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9230117</a:t>
                      </a:r>
                      <a:endParaRPr lang="en-US" altLang="ja-JP" sz="1600" b="0" i="0" u="none" strike="noStrike" dirty="0">
                        <a:solidFill>
                          <a:srgbClr val="333333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068" marR="3068" marT="30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マネジメント部</a:t>
                      </a:r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('23)</a:t>
                      </a:r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人件費（工数登録用）</a:t>
                      </a:r>
                      <a:endParaRPr lang="en-US" altLang="ja-JP" sz="16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_</a:t>
                      </a:r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新規事業の立上げ</a:t>
                      </a:r>
                      <a:endParaRPr lang="ja-JP" altLang="en-US" sz="1600" b="0" i="0" u="none" strike="noStrike" dirty="0">
                        <a:solidFill>
                          <a:srgbClr val="333333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068" marR="3068" marT="3068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Qrew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TOTTOYO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、ノーコードツール以外の新規事業の立上げに掛かった工数登録に使用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271485"/>
                  </a:ext>
                </a:extLst>
              </a:tr>
              <a:tr h="7278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9230118</a:t>
                      </a:r>
                      <a:endParaRPr lang="en-US" altLang="ja-JP" sz="1600" b="0" i="0" u="none" strike="noStrike" dirty="0">
                        <a:solidFill>
                          <a:srgbClr val="333333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068" marR="3068" marT="30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マネジメント部</a:t>
                      </a:r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('23)</a:t>
                      </a:r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人件費（工数登録用）</a:t>
                      </a:r>
                      <a:endParaRPr lang="en-US" altLang="ja-JP" sz="16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_</a:t>
                      </a:r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新規サービス</a:t>
                      </a:r>
                      <a:endParaRPr lang="ja-JP" altLang="en-US" sz="1600" b="0" i="0" u="none" strike="noStrike" dirty="0">
                        <a:solidFill>
                          <a:srgbClr val="333333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068" marR="3068" marT="3068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Qrew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TOTTOYO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、ノーコードツール以外の新規サービスに掛かった工数を登録する際に使用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748804"/>
                  </a:ext>
                </a:extLst>
              </a:tr>
              <a:tr h="6570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9230119</a:t>
                      </a:r>
                      <a:endParaRPr lang="en-US" altLang="ja-JP" sz="1600" b="0" i="0" u="none" strike="noStrike" dirty="0">
                        <a:solidFill>
                          <a:srgbClr val="333333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068" marR="3068" marT="30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マネジメント部</a:t>
                      </a:r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('23)</a:t>
                      </a:r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人件費（工数登録用）</a:t>
                      </a:r>
                      <a:endParaRPr lang="en-US" altLang="ja-JP" sz="16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_</a:t>
                      </a:r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ノーコードツール</a:t>
                      </a:r>
                      <a:endParaRPr lang="ja-JP" altLang="en-US" sz="1600" b="0" i="0" u="none" strike="noStrike" dirty="0">
                        <a:solidFill>
                          <a:srgbClr val="333333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068" marR="3068" marT="3068" marB="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新規サービス「ノーコードツール」関連の工数登録に使用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600814"/>
                  </a:ext>
                </a:extLst>
              </a:tr>
              <a:tr h="6570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9230120</a:t>
                      </a:r>
                      <a:endParaRPr lang="en-US" altLang="ja-JP" sz="1600" b="0" i="0" u="none" strike="noStrike" dirty="0">
                        <a:solidFill>
                          <a:srgbClr val="333333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068" marR="3068" marT="30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マネジメント部</a:t>
                      </a:r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('23)</a:t>
                      </a:r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人件費（工数登録用）</a:t>
                      </a:r>
                      <a:endParaRPr lang="en-US" altLang="ja-JP" sz="16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_</a:t>
                      </a:r>
                      <a:r>
                        <a:rPr lang="en-US" altLang="ja-JP" sz="1600" u="none" strike="noStrike" dirty="0" err="1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Qrew</a:t>
                      </a:r>
                      <a:endParaRPr lang="en-US" altLang="ja-JP" sz="1600" b="0" i="0" u="none" strike="noStrike" dirty="0">
                        <a:solidFill>
                          <a:srgbClr val="333333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068" marR="3068" marT="3068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新規サービス「</a:t>
                      </a:r>
                      <a:r>
                        <a:rPr kumimoji="1" lang="en-US" altLang="ja-JP" sz="16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Qrew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」関連の工数登録に使用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397669"/>
                  </a:ext>
                </a:extLst>
              </a:tr>
              <a:tr h="6570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9230121</a:t>
                      </a:r>
                      <a:endParaRPr lang="en-US" altLang="ja-JP" sz="1600" b="0" i="0" u="none" strike="noStrike">
                        <a:solidFill>
                          <a:srgbClr val="333333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068" marR="3068" marT="30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マネジメント部</a:t>
                      </a:r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('23)</a:t>
                      </a:r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人件費（工数登録用）</a:t>
                      </a:r>
                      <a:endParaRPr lang="en-US" altLang="ja-JP" sz="16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_TOTTOYO</a:t>
                      </a:r>
                      <a:endParaRPr lang="en-US" altLang="ja-JP" sz="1600" b="0" i="0" u="none" strike="noStrike" dirty="0">
                        <a:solidFill>
                          <a:srgbClr val="333333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068" marR="3068" marT="3068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新規サービス「</a:t>
                      </a:r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TOTTOYO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」関連の工数登録に使用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814761"/>
                  </a:ext>
                </a:extLst>
              </a:tr>
              <a:tr h="6387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9230111</a:t>
                      </a:r>
                      <a:endParaRPr lang="en-US" altLang="ja-JP" sz="1600" b="0" i="0" u="none" strike="noStrike" dirty="0">
                        <a:solidFill>
                          <a:srgbClr val="333333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068" marR="3068" marT="30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マネジメント部</a:t>
                      </a:r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('23)</a:t>
                      </a:r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人件費（工数登録用）</a:t>
                      </a:r>
                      <a:endParaRPr lang="en-US" altLang="ja-JP" sz="16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_</a:t>
                      </a:r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特別対応</a:t>
                      </a:r>
                      <a:endParaRPr lang="ja-JP" altLang="en-US" sz="1600" b="0" i="0" u="none" strike="noStrike" dirty="0">
                        <a:solidFill>
                          <a:srgbClr val="333333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068" marR="3068" marT="3068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昨年度案件の追加対応が発生した際の工数登録に使用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138089"/>
                  </a:ext>
                </a:extLst>
              </a:tr>
              <a:tr h="7439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9230112</a:t>
                      </a:r>
                      <a:endParaRPr lang="en-US" altLang="ja-JP" sz="1600" b="0" i="0" u="none" strike="noStrike" dirty="0">
                        <a:solidFill>
                          <a:srgbClr val="333333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068" marR="3068" marT="30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マネジメント部</a:t>
                      </a:r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('23)</a:t>
                      </a:r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人件費（工数登録用）</a:t>
                      </a:r>
                      <a:endParaRPr lang="en-US" altLang="ja-JP" sz="16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_</a:t>
                      </a:r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障害・インシデント対応</a:t>
                      </a:r>
                      <a:endParaRPr lang="ja-JP" altLang="en-US" sz="1600" b="0" i="0" u="none" strike="noStrike" dirty="0">
                        <a:solidFill>
                          <a:srgbClr val="333333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068" marR="3068" marT="3068" marB="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障害対応・インシデント対応関連の工数登録に使用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927185"/>
                  </a:ext>
                </a:extLst>
              </a:tr>
              <a:tr h="616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9230123</a:t>
                      </a:r>
                      <a:endParaRPr lang="en-US" altLang="ja-JP" sz="1600" b="0" i="0" u="none" strike="noStrike" dirty="0">
                        <a:solidFill>
                          <a:srgbClr val="333333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068" marR="3068" marT="30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マネジメント部</a:t>
                      </a:r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('23)</a:t>
                      </a:r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人件費（工数登録用）</a:t>
                      </a:r>
                      <a:endParaRPr lang="en-US" altLang="ja-JP" sz="16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ja-JP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_</a:t>
                      </a:r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技術グループ</a:t>
                      </a:r>
                      <a:endParaRPr lang="ja-JP" altLang="en-US" sz="1600" b="0" i="0" u="none" strike="noStrike" dirty="0">
                        <a:solidFill>
                          <a:srgbClr val="333333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068" marR="3068" marT="3068" marB="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案件対応等以外の技術グループの工数登録に使用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1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517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28D6EDB4-F2DF-0970-9C0E-D4471E1D3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小口・保守・件名予算コードについて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2EBCACA-9459-F604-F45C-837CB739A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30049-0D25-4861-A44C-CCDE443C645A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9CB7DBD-C3BC-B24C-7DB8-238F657F968B}"/>
              </a:ext>
            </a:extLst>
          </p:cNvPr>
          <p:cNvSpPr txBox="1"/>
          <p:nvPr/>
        </p:nvSpPr>
        <p:spPr>
          <a:xfrm>
            <a:off x="323165" y="4654380"/>
            <a:ext cx="2748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/>
              <a:t>件名予算コード</a:t>
            </a:r>
            <a:endParaRPr lang="en-US" altLang="ja-JP" sz="2800" b="1" dirty="0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03C8FEEC-17E8-268D-CF8E-B0279D505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160976"/>
              </p:ext>
            </p:extLst>
          </p:nvPr>
        </p:nvGraphicFramePr>
        <p:xfrm>
          <a:off x="335360" y="1305679"/>
          <a:ext cx="11521279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8304">
                  <a:extLst>
                    <a:ext uri="{9D8B030D-6E8A-4147-A177-3AD203B41FA5}">
                      <a16:colId xmlns:a16="http://schemas.microsoft.com/office/drawing/2014/main" val="3507808989"/>
                    </a:ext>
                  </a:extLst>
                </a:gridCol>
                <a:gridCol w="4494363">
                  <a:extLst>
                    <a:ext uri="{9D8B030D-6E8A-4147-A177-3AD203B41FA5}">
                      <a16:colId xmlns:a16="http://schemas.microsoft.com/office/drawing/2014/main" val="2297645362"/>
                    </a:ext>
                  </a:extLst>
                </a:gridCol>
                <a:gridCol w="5508612">
                  <a:extLst>
                    <a:ext uri="{9D8B030D-6E8A-4147-A177-3AD203B41FA5}">
                      <a16:colId xmlns:a16="http://schemas.microsoft.com/office/drawing/2014/main" val="2318958721"/>
                    </a:ext>
                  </a:extLst>
                </a:gridCol>
              </a:tblGrid>
              <a:tr h="20367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800" b="1" kern="1200" dirty="0">
                          <a:solidFill>
                            <a:schemeClr val="l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予算コード</a:t>
                      </a:r>
                      <a:endParaRPr kumimoji="1" lang="en-US" altLang="ja-JP" sz="1800" b="1" kern="1200" dirty="0">
                        <a:solidFill>
                          <a:schemeClr val="l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3068" marR="3068" marT="306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800" b="1" kern="1200" dirty="0">
                          <a:solidFill>
                            <a:schemeClr val="l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予算件名</a:t>
                      </a:r>
                    </a:p>
                  </a:txBody>
                  <a:tcPr marL="3068" marR="3068" marT="306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説明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988782"/>
                  </a:ext>
                </a:extLst>
              </a:tr>
              <a:tr h="1867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6230101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コンテンツ制作本部</a:t>
                      </a:r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('23)_</a:t>
                      </a: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九電小口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九電関連小口件名の予算コード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271485"/>
                  </a:ext>
                </a:extLst>
              </a:tr>
              <a:tr h="1867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6230102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コンテンツ制作本部</a:t>
                      </a:r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('23)_</a:t>
                      </a: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民間小口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民間企業小口件名の予算コード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748804"/>
                  </a:ext>
                </a:extLst>
              </a:tr>
              <a:tr h="1867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6230103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コンテンツ制作本部</a:t>
                      </a:r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('23)_</a:t>
                      </a: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官公庁小口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官公庁小口件名の予算コード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600814"/>
                  </a:ext>
                </a:extLst>
              </a:tr>
              <a:tr h="1867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6230104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コンテンツ制作本部</a:t>
                      </a:r>
                      <a:r>
                        <a:rPr lang="en-US" altLang="ja-JP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('23)_</a:t>
                      </a:r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外郭団体小口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外郭団体小口件名の予算コード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397669"/>
                  </a:ext>
                </a:extLst>
              </a:tr>
              <a:tr h="1867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7230101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コンテンツ制作本部</a:t>
                      </a:r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('23)_</a:t>
                      </a: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九電保守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九電関連保守件名の予算コード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814761"/>
                  </a:ext>
                </a:extLst>
              </a:tr>
              <a:tr h="1867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7230102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コンテンツ制作本部</a:t>
                      </a:r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('23)_</a:t>
                      </a: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民間保守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民間企業保守件名の予算コード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138089"/>
                  </a:ext>
                </a:extLst>
              </a:tr>
              <a:tr h="1867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7230103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コンテンツ制作本部</a:t>
                      </a:r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('23)_</a:t>
                      </a: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官公庁保守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官公庁保守件名の予算コード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927185"/>
                  </a:ext>
                </a:extLst>
              </a:tr>
              <a:tr h="1867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7230104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コンテンツ制作本部</a:t>
                      </a:r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('23)_</a:t>
                      </a: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外郭団体保守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外郭団体保守件名の予算コード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1650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C73213-A188-C3B1-2EF1-E7137543A544}"/>
              </a:ext>
            </a:extLst>
          </p:cNvPr>
          <p:cNvSpPr txBox="1"/>
          <p:nvPr/>
        </p:nvSpPr>
        <p:spPr>
          <a:xfrm>
            <a:off x="323163" y="740454"/>
            <a:ext cx="4224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/>
              <a:t>小口保守の予算コード</a:t>
            </a:r>
            <a:endParaRPr lang="en-US" altLang="ja-JP" sz="28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BC785F6-0671-1F68-C43B-6DE0B7753E67}"/>
              </a:ext>
            </a:extLst>
          </p:cNvPr>
          <p:cNvSpPr txBox="1"/>
          <p:nvPr/>
        </p:nvSpPr>
        <p:spPr>
          <a:xfrm>
            <a:off x="515380" y="5182989"/>
            <a:ext cx="6999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従来通りプロジェクト管理で発行される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から始まる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桁のコードを入力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5240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EAF92DCC-4D98-A62C-208D-ABB4A77D7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参考：予算コードの付与ルールについて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A1972D9-B3C8-36DC-6E28-725A02B14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30049-0D25-4861-A44C-CCDE443C645A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941C3AB-96CF-192E-19A5-A851B0A2CD06}"/>
              </a:ext>
            </a:extLst>
          </p:cNvPr>
          <p:cNvSpPr txBox="1"/>
          <p:nvPr/>
        </p:nvSpPr>
        <p:spPr>
          <a:xfrm>
            <a:off x="323165" y="800708"/>
            <a:ext cx="2748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/>
              <a:t>件名予算コード</a:t>
            </a:r>
            <a:endParaRPr lang="en-US" altLang="ja-JP" sz="28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15E1EE4-82B9-B901-5B9A-38015338FBAB}"/>
              </a:ext>
            </a:extLst>
          </p:cNvPr>
          <p:cNvSpPr txBox="1"/>
          <p:nvPr/>
        </p:nvSpPr>
        <p:spPr>
          <a:xfrm>
            <a:off x="323163" y="2004516"/>
            <a:ext cx="4224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/>
              <a:t>その他の予算コード</a:t>
            </a:r>
            <a:endParaRPr lang="en-US" altLang="ja-JP" sz="28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078BE6-2442-7ECB-0CCD-6A7BC56108B7}"/>
              </a:ext>
            </a:extLst>
          </p:cNvPr>
          <p:cNvSpPr txBox="1"/>
          <p:nvPr/>
        </p:nvSpPr>
        <p:spPr>
          <a:xfrm>
            <a:off x="515380" y="1304764"/>
            <a:ext cx="9712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・従来通りプロジェクト管理で発行される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２又は３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から始まる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桁のコード（先頭番号＋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CAN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番号）。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DFD2F8B-BED3-36DB-B3A5-0BFC6BB28347}"/>
              </a:ext>
            </a:extLst>
          </p:cNvPr>
          <p:cNvSpPr txBox="1"/>
          <p:nvPr/>
        </p:nvSpPr>
        <p:spPr>
          <a:xfrm>
            <a:off x="542416" y="2450242"/>
            <a:ext cx="5282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・コードは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桁で構成され、以下のルールで付与される。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AC7DA1A-A14E-59C3-CA7F-6DEEB341B5A2}"/>
              </a:ext>
            </a:extLst>
          </p:cNvPr>
          <p:cNvSpPr txBox="1"/>
          <p:nvPr/>
        </p:nvSpPr>
        <p:spPr>
          <a:xfrm>
            <a:off x="1477318" y="3119715"/>
            <a:ext cx="3188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/>
              <a:t>X</a:t>
            </a:r>
            <a:r>
              <a:rPr kumimoji="1" lang="ja-JP" altLang="en-US" sz="4000" b="1" dirty="0"/>
              <a:t>　</a:t>
            </a:r>
            <a:r>
              <a:rPr kumimoji="1" lang="en-US" altLang="ja-JP" sz="4000" b="1" dirty="0"/>
              <a:t>XX</a:t>
            </a:r>
            <a:r>
              <a:rPr kumimoji="1" lang="ja-JP" altLang="en-US" sz="4000" b="1" dirty="0"/>
              <a:t>　</a:t>
            </a:r>
            <a:r>
              <a:rPr kumimoji="1" lang="en-US" altLang="ja-JP" sz="4000" b="1" dirty="0"/>
              <a:t>XX</a:t>
            </a:r>
            <a:r>
              <a:rPr kumimoji="1" lang="ja-JP" altLang="en-US" sz="4000" b="1" dirty="0"/>
              <a:t>　</a:t>
            </a:r>
            <a:r>
              <a:rPr kumimoji="1" lang="en-US" altLang="ja-JP" sz="4000" b="1" dirty="0"/>
              <a:t>XX</a:t>
            </a:r>
            <a:endParaRPr kumimoji="1" lang="ja-JP" altLang="en-US" sz="4000" b="1" dirty="0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934DAB66-62B7-911E-3F56-21AFDDAB1DA6}"/>
              </a:ext>
            </a:extLst>
          </p:cNvPr>
          <p:cNvCxnSpPr/>
          <p:nvPr/>
        </p:nvCxnSpPr>
        <p:spPr>
          <a:xfrm>
            <a:off x="1513177" y="3780292"/>
            <a:ext cx="348154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21BE94CD-55C9-DC7B-A8DA-D9EE3299C14E}"/>
              </a:ext>
            </a:extLst>
          </p:cNvPr>
          <p:cNvCxnSpPr>
            <a:cxnSpLocks/>
          </p:cNvCxnSpPr>
          <p:nvPr/>
        </p:nvCxnSpPr>
        <p:spPr>
          <a:xfrm>
            <a:off x="2155459" y="3780292"/>
            <a:ext cx="612068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00910C16-A9EF-B211-C8E1-1602220B567E}"/>
              </a:ext>
            </a:extLst>
          </p:cNvPr>
          <p:cNvCxnSpPr>
            <a:cxnSpLocks/>
          </p:cNvCxnSpPr>
          <p:nvPr/>
        </p:nvCxnSpPr>
        <p:spPr>
          <a:xfrm>
            <a:off x="3035806" y="3758605"/>
            <a:ext cx="612068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D27E4227-243E-F08D-E866-E725C13C1B9F}"/>
              </a:ext>
            </a:extLst>
          </p:cNvPr>
          <p:cNvCxnSpPr>
            <a:cxnSpLocks/>
          </p:cNvCxnSpPr>
          <p:nvPr/>
        </p:nvCxnSpPr>
        <p:spPr>
          <a:xfrm>
            <a:off x="3946369" y="3758605"/>
            <a:ext cx="612068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A90CE75-FB02-DB1B-528D-5CA3250224F1}"/>
              </a:ext>
            </a:extLst>
          </p:cNvPr>
          <p:cNvSpPr txBox="1"/>
          <p:nvPr/>
        </p:nvSpPr>
        <p:spPr>
          <a:xfrm>
            <a:off x="1494586" y="3820978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236673A-64E2-EC3C-1F9B-FDC4B81AFAE4}"/>
              </a:ext>
            </a:extLst>
          </p:cNvPr>
          <p:cNvSpPr txBox="1"/>
          <p:nvPr/>
        </p:nvSpPr>
        <p:spPr>
          <a:xfrm>
            <a:off x="2227467" y="3812522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rgbClr val="FF0000"/>
                </a:solidFill>
              </a:rPr>
              <a:t>②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3EA4AE3-CC77-1AC9-2D0E-0F565FC9669E}"/>
              </a:ext>
            </a:extLst>
          </p:cNvPr>
          <p:cNvSpPr txBox="1"/>
          <p:nvPr/>
        </p:nvSpPr>
        <p:spPr>
          <a:xfrm>
            <a:off x="3120465" y="3820978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</a:rPr>
              <a:t>③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9A5BE40-3644-6398-818B-1AA10956507E}"/>
              </a:ext>
            </a:extLst>
          </p:cNvPr>
          <p:cNvSpPr txBox="1"/>
          <p:nvPr/>
        </p:nvSpPr>
        <p:spPr>
          <a:xfrm>
            <a:off x="4040154" y="3802324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</a:rPr>
              <a:t>④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669CC1F-4AA7-00A3-7E59-31FD34F8AF3A}"/>
              </a:ext>
            </a:extLst>
          </p:cNvPr>
          <p:cNvSpPr txBox="1"/>
          <p:nvPr/>
        </p:nvSpPr>
        <p:spPr>
          <a:xfrm>
            <a:off x="695400" y="4517560"/>
            <a:ext cx="1159163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①．予算種別</a:t>
            </a:r>
            <a:r>
              <a:rPr lang="en-US" altLang="ja-JP" dirty="0"/>
              <a:t>	</a:t>
            </a:r>
            <a:r>
              <a:rPr kumimoji="1" lang="ja-JP" altLang="en-US" dirty="0"/>
              <a:t>１：原価予算、２：件名予算、３：件名</a:t>
            </a:r>
            <a:r>
              <a:rPr lang="ja-JP" altLang="en-US" dirty="0"/>
              <a:t>（</a:t>
            </a:r>
            <a:r>
              <a:rPr kumimoji="1" lang="ja-JP" altLang="en-US" dirty="0"/>
              <a:t>保守</a:t>
            </a:r>
            <a:r>
              <a:rPr lang="ja-JP" altLang="en-US" dirty="0"/>
              <a:t>）</a:t>
            </a:r>
            <a:r>
              <a:rPr kumimoji="1" lang="ja-JP" altLang="en-US" dirty="0"/>
              <a:t>予算、６：小口予算、７：小口（保守）予算、９：部門予算</a:t>
            </a:r>
            <a:endParaRPr kumimoji="1" lang="en-US" altLang="ja-JP" dirty="0"/>
          </a:p>
          <a:p>
            <a:r>
              <a:rPr lang="ja-JP" altLang="en-US" dirty="0"/>
              <a:t>②．西暦下二桁</a:t>
            </a:r>
            <a:r>
              <a:rPr lang="en-US" altLang="ja-JP" dirty="0"/>
              <a:t>	</a:t>
            </a:r>
            <a:r>
              <a:rPr lang="ja-JP" altLang="en-US" dirty="0"/>
              <a:t>２０２３年度　⇒　</a:t>
            </a:r>
            <a:r>
              <a:rPr lang="en-US" altLang="ja-JP" dirty="0"/>
              <a:t>“</a:t>
            </a:r>
            <a:r>
              <a:rPr lang="ja-JP" altLang="en-US" dirty="0"/>
              <a:t>２３</a:t>
            </a:r>
            <a:r>
              <a:rPr lang="en-US" altLang="ja-JP" dirty="0"/>
              <a:t>”</a:t>
            </a:r>
            <a:r>
              <a:rPr lang="ja-JP" altLang="en-US" dirty="0"/>
              <a:t>　２０２４年度　⇒　</a:t>
            </a:r>
            <a:r>
              <a:rPr lang="en-US" altLang="ja-JP" dirty="0"/>
              <a:t>“</a:t>
            </a:r>
            <a:r>
              <a:rPr lang="ja-JP" altLang="en-US" dirty="0"/>
              <a:t>２４</a:t>
            </a:r>
            <a:r>
              <a:rPr lang="en-US" altLang="ja-JP" dirty="0"/>
              <a:t>”</a:t>
            </a:r>
          </a:p>
          <a:p>
            <a:r>
              <a:rPr lang="ja-JP" altLang="en-US" dirty="0"/>
              <a:t>③．勘定科目</a:t>
            </a:r>
            <a:r>
              <a:rPr lang="en-US" altLang="ja-JP" dirty="0"/>
              <a:t>	</a:t>
            </a:r>
            <a:r>
              <a:rPr lang="ja-JP" altLang="en-US" dirty="0"/>
              <a:t>①と③の組み合わせで変化</a:t>
            </a:r>
            <a:endParaRPr lang="en-US" altLang="ja-JP" dirty="0"/>
          </a:p>
          <a:p>
            <a:r>
              <a:rPr lang="en-US" altLang="ja-JP" dirty="0"/>
              <a:t>		</a:t>
            </a:r>
            <a:r>
              <a:rPr lang="ja-JP" altLang="en-US" dirty="0"/>
              <a:t>　　①が１、の場合　０１：委託費、０２：通信費</a:t>
            </a:r>
            <a:endParaRPr lang="en-US" altLang="ja-JP" dirty="0"/>
          </a:p>
          <a:p>
            <a:r>
              <a:rPr lang="en-US" altLang="ja-JP" dirty="0"/>
              <a:t>		</a:t>
            </a:r>
            <a:r>
              <a:rPr lang="ja-JP" altLang="en-US" dirty="0"/>
              <a:t>　　①が９の場合０１：人件費、０２：福利厚生費、０４：接待交際費、０５：通信費、０６：旅費交通費、</a:t>
            </a:r>
            <a:endParaRPr lang="en-US" altLang="ja-JP" dirty="0"/>
          </a:p>
          <a:p>
            <a:r>
              <a:rPr lang="en-US" altLang="ja-JP" dirty="0"/>
              <a:t>			</a:t>
            </a:r>
            <a:r>
              <a:rPr lang="ja-JP" altLang="en-US" dirty="0"/>
              <a:t>　　　　 ０８：消耗品費、１０：保険料、１１：租税公課、１２：支払い手数料、１５：雑費　など</a:t>
            </a:r>
            <a:endParaRPr lang="en-US" altLang="ja-JP" dirty="0"/>
          </a:p>
          <a:p>
            <a:r>
              <a:rPr kumimoji="1" lang="ja-JP" altLang="en-US" dirty="0"/>
              <a:t>④．連番　</a:t>
            </a:r>
            <a:r>
              <a:rPr kumimoji="1" lang="en-US" altLang="ja-JP" dirty="0"/>
              <a:t>	</a:t>
            </a:r>
            <a:r>
              <a:rPr kumimoji="1" lang="ja-JP" altLang="en-US" dirty="0"/>
              <a:t>コードを付与した順番で番号付与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F2EB155-6FBC-3D25-2DC0-E614DCBA3690}"/>
              </a:ext>
            </a:extLst>
          </p:cNvPr>
          <p:cNvSpPr txBox="1"/>
          <p:nvPr/>
        </p:nvSpPr>
        <p:spPr>
          <a:xfrm>
            <a:off x="6210710" y="3155719"/>
            <a:ext cx="36824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b="1" dirty="0"/>
              <a:t>９</a:t>
            </a:r>
            <a:r>
              <a:rPr kumimoji="1" lang="ja-JP" altLang="en-US" sz="4000" b="1" dirty="0"/>
              <a:t>　</a:t>
            </a:r>
            <a:r>
              <a:rPr lang="ja-JP" altLang="en-US" sz="4000" b="1" dirty="0"/>
              <a:t>２３</a:t>
            </a:r>
            <a:r>
              <a:rPr kumimoji="1" lang="ja-JP" altLang="en-US" sz="4000" b="1" dirty="0"/>
              <a:t>　</a:t>
            </a:r>
            <a:r>
              <a:rPr lang="ja-JP" altLang="en-US" sz="4000" b="1" dirty="0"/>
              <a:t>０６</a:t>
            </a:r>
            <a:r>
              <a:rPr kumimoji="1" lang="ja-JP" altLang="en-US" sz="4000" b="1" dirty="0"/>
              <a:t>　</a:t>
            </a:r>
            <a:r>
              <a:rPr lang="ja-JP" altLang="en-US" sz="4000" b="1" dirty="0"/>
              <a:t>０１</a:t>
            </a:r>
            <a:endParaRPr kumimoji="1" lang="ja-JP" altLang="en-US" sz="4000" b="1" dirty="0"/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29797135-52F2-9135-01E5-97B4F1CB5F61}"/>
              </a:ext>
            </a:extLst>
          </p:cNvPr>
          <p:cNvCxnSpPr/>
          <p:nvPr/>
        </p:nvCxnSpPr>
        <p:spPr>
          <a:xfrm>
            <a:off x="6293461" y="3816296"/>
            <a:ext cx="348154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C332784C-7163-BCA4-3D2E-ED5793E6D2F2}"/>
              </a:ext>
            </a:extLst>
          </p:cNvPr>
          <p:cNvCxnSpPr>
            <a:cxnSpLocks/>
          </p:cNvCxnSpPr>
          <p:nvPr/>
        </p:nvCxnSpPr>
        <p:spPr>
          <a:xfrm>
            <a:off x="7052973" y="3816296"/>
            <a:ext cx="612068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D5847565-FF61-7FF5-C65E-D55500383DF7}"/>
              </a:ext>
            </a:extLst>
          </p:cNvPr>
          <p:cNvCxnSpPr>
            <a:cxnSpLocks/>
          </p:cNvCxnSpPr>
          <p:nvPr/>
        </p:nvCxnSpPr>
        <p:spPr>
          <a:xfrm>
            <a:off x="8097442" y="3794609"/>
            <a:ext cx="612068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4EA96AAE-56B3-E344-319B-6E7E8C2A5C52}"/>
              </a:ext>
            </a:extLst>
          </p:cNvPr>
          <p:cNvCxnSpPr>
            <a:cxnSpLocks/>
          </p:cNvCxnSpPr>
          <p:nvPr/>
        </p:nvCxnSpPr>
        <p:spPr>
          <a:xfrm>
            <a:off x="9083877" y="3794609"/>
            <a:ext cx="612068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6E1D481-D5A8-66ED-A8EE-73D47628009A}"/>
              </a:ext>
            </a:extLst>
          </p:cNvPr>
          <p:cNvSpPr txBox="1"/>
          <p:nvPr/>
        </p:nvSpPr>
        <p:spPr>
          <a:xfrm>
            <a:off x="6274870" y="3856982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D68B6B7A-7D34-AB85-3EA2-35E20BF69521}"/>
              </a:ext>
            </a:extLst>
          </p:cNvPr>
          <p:cNvSpPr txBox="1"/>
          <p:nvPr/>
        </p:nvSpPr>
        <p:spPr>
          <a:xfrm>
            <a:off x="7124981" y="3848526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rgbClr val="FF0000"/>
                </a:solidFill>
              </a:rPr>
              <a:t>②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0DD782B-AF36-6864-8EF8-3C38CD52A83E}"/>
              </a:ext>
            </a:extLst>
          </p:cNvPr>
          <p:cNvSpPr txBox="1"/>
          <p:nvPr/>
        </p:nvSpPr>
        <p:spPr>
          <a:xfrm>
            <a:off x="8182101" y="3856982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</a:rPr>
              <a:t>③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7C7528C-B37A-DA6E-A2F0-45A4599BDB0F}"/>
              </a:ext>
            </a:extLst>
          </p:cNvPr>
          <p:cNvSpPr txBox="1"/>
          <p:nvPr/>
        </p:nvSpPr>
        <p:spPr>
          <a:xfrm>
            <a:off x="9177662" y="3838328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</a:rPr>
              <a:t>④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B022A37-0B59-7827-C319-EF5CD878F547}"/>
              </a:ext>
            </a:extLst>
          </p:cNvPr>
          <p:cNvSpPr txBox="1"/>
          <p:nvPr/>
        </p:nvSpPr>
        <p:spPr>
          <a:xfrm>
            <a:off x="5935080" y="2914217"/>
            <a:ext cx="57775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u="sng" dirty="0"/>
              <a:t>例</a:t>
            </a:r>
            <a:r>
              <a:rPr lang="ja-JP" altLang="en-US" sz="2000" u="sng" dirty="0"/>
              <a:t>：マネジメント部</a:t>
            </a:r>
            <a:r>
              <a:rPr lang="en-US" altLang="ja-JP" sz="2000" u="sng" dirty="0"/>
              <a:t>('23)</a:t>
            </a:r>
            <a:r>
              <a:rPr lang="ja-JP" altLang="en-US" sz="2000" u="sng" dirty="0"/>
              <a:t>旅費交通費</a:t>
            </a:r>
            <a:r>
              <a:rPr lang="en-US" altLang="ja-JP" sz="2000" u="sng" dirty="0"/>
              <a:t>_</a:t>
            </a:r>
            <a:r>
              <a:rPr lang="ja-JP" altLang="en-US" sz="2000" u="sng" dirty="0"/>
              <a:t>一般旅費交通費</a:t>
            </a:r>
            <a:endParaRPr kumimoji="1" lang="ja-JP" alt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1583984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kumimoji="1" dirty="0" smtClean="0">
            <a:latin typeface="メイリオ" pitchFamily="50" charset="-128"/>
            <a:ea typeface="メイリオ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54296</TotalTime>
  <Words>1051</Words>
  <Application>Microsoft Office PowerPoint</Application>
  <PresentationFormat>ワイド画面</PresentationFormat>
  <Paragraphs>158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Hiragino Kaku Gothic Pro</vt:lpstr>
      <vt:lpstr>Meiryo UI</vt:lpstr>
      <vt:lpstr>メイリオ</vt:lpstr>
      <vt:lpstr>Arial</vt:lpstr>
      <vt:lpstr>Calibri</vt:lpstr>
      <vt:lpstr>Wingdings</vt:lpstr>
      <vt:lpstr>Office テーマ</vt:lpstr>
      <vt:lpstr>工数登録方法について</vt:lpstr>
      <vt:lpstr>工数登録について（1/2）</vt:lpstr>
      <vt:lpstr>工数登録について（2/2）</vt:lpstr>
      <vt:lpstr>工数登録用予算コード一覧（1/2）</vt:lpstr>
      <vt:lpstr>工数登録用予算コード一覧（２/2）</vt:lpstr>
      <vt:lpstr>小口・保守・件名予算コードについて</vt:lpstr>
      <vt:lpstr>参考：予算コードの付与ルールについて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Shinzo NISHIDA</dc:creator>
  <cp:lastModifiedBy>中村 高道</cp:lastModifiedBy>
  <cp:revision>2007</cp:revision>
  <cp:lastPrinted>2019-06-20T04:54:36Z</cp:lastPrinted>
  <dcterms:created xsi:type="dcterms:W3CDTF">2018-12-02T06:29:00Z</dcterms:created>
  <dcterms:modified xsi:type="dcterms:W3CDTF">2023-06-20T03:31:30Z</dcterms:modified>
</cp:coreProperties>
</file>