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 autoCompressPictures="0">
  <p:sldMasterIdLst>
    <p:sldMasterId id="2147483648" r:id="rId1"/>
  </p:sldMasterIdLst>
  <p:notesMasterIdLst>
    <p:notesMasterId r:id="rId9"/>
  </p:notesMasterIdLst>
  <p:sldIdLst>
    <p:sldId id="353" r:id="rId2"/>
    <p:sldId id="354" r:id="rId3"/>
    <p:sldId id="360" r:id="rId4"/>
    <p:sldId id="355" r:id="rId5"/>
    <p:sldId id="358" r:id="rId6"/>
    <p:sldId id="357" r:id="rId7"/>
    <p:sldId id="359" r:id="rId8"/>
  </p:sldIdLst>
  <p:sldSz cx="12192000" cy="6858000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5" orient="horz" pos="2183" userDrawn="1">
          <p15:clr>
            <a:srgbClr val="A4A3A4"/>
          </p15:clr>
        </p15:guide>
        <p15:guide id="6" pos="377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hinzo NISHIDA" initials="SN" lastIdx="1" clrIdx="0"/>
  <p:cmAuthor id="2" name="神山　勝司" initials="神山　勝司" lastIdx="1" clrIdx="1"/>
  <p:cmAuthor id="3" name="admin" initials="a" lastIdx="1" clrIdx="2">
    <p:extLst>
      <p:ext uri="{19B8F6BF-5375-455C-9EA6-DF929625EA0E}">
        <p15:presenceInfo xmlns:p15="http://schemas.microsoft.com/office/powerpoint/2012/main" userId="admi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28F"/>
    <a:srgbClr val="D0D8E8"/>
    <a:srgbClr val="E9EDF4"/>
    <a:srgbClr val="FFFF99"/>
    <a:srgbClr val="FFFFCC"/>
    <a:srgbClr val="FEFDD1"/>
    <a:srgbClr val="EBF9FF"/>
    <a:srgbClr val="4472C4"/>
    <a:srgbClr val="4D4D4D"/>
    <a:srgbClr val="4046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濃色スタイル 1 - アクセント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スタイル (淡色)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793D81CF-94F2-401A-BA57-92F5A7B2D0C5}" styleName="スタイル (中間)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015" autoAdjust="0"/>
    <p:restoredTop sz="94238" autoAdjust="0"/>
  </p:normalViewPr>
  <p:slideViewPr>
    <p:cSldViewPr>
      <p:cViewPr>
        <p:scale>
          <a:sx n="66" d="100"/>
          <a:sy n="66" d="100"/>
        </p:scale>
        <p:origin x="900" y="114"/>
      </p:cViewPr>
      <p:guideLst>
        <p:guide orient="horz" pos="2183"/>
        <p:guide pos="3772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howGuides="1">
      <p:cViewPr varScale="1">
        <p:scale>
          <a:sx n="48" d="100"/>
          <a:sy n="48" d="100"/>
        </p:scale>
        <p:origin x="2934" y="66"/>
      </p:cViewPr>
      <p:guideLst/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05B4E8-1C34-40C5-9414-D7276DF4D432}" type="datetimeFigureOut">
              <a:rPr kumimoji="1" lang="ja-JP" altLang="en-US" smtClean="0"/>
              <a:pPr/>
              <a:t>2023/6/20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79375" y="739775"/>
            <a:ext cx="65770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497318-5864-44E3-A202-A701EF87161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26525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  <p:extLst>
    <p:ext uri="{620B2872-D7B9-4A21-9093-7833F8D536E1}">
      <p15:sldGuideLst xmlns:p15="http://schemas.microsoft.com/office/powerpoint/2012/main">
        <p15:guide id="1" orient="horz" pos="3107" userDrawn="1">
          <p15:clr>
            <a:srgbClr val="F26B43"/>
          </p15:clr>
        </p15:guide>
        <p15:guide id="2" pos="2121" userDrawn="1">
          <p15:clr>
            <a:srgbClr val="F26B43"/>
          </p15:clr>
        </p15:guide>
      </p15:sldGuideLst>
    </p:ext>
  </p:extLst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/>
          <p:cNvSpPr>
            <a:spLocks noGrp="1"/>
          </p:cNvSpPr>
          <p:nvPr>
            <p:ph type="subTitle" idx="1" hasCustomPrompt="1"/>
          </p:nvPr>
        </p:nvSpPr>
        <p:spPr>
          <a:xfrm>
            <a:off x="1828800" y="5085184"/>
            <a:ext cx="8534400" cy="936104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  <a:latin typeface="メイリオ" pitchFamily="50" charset="-128"/>
                <a:ea typeface="メイリオ" pitchFamily="50" charset="-128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dirty="0"/>
              <a:t>テキスト</a:t>
            </a:r>
          </a:p>
        </p:txBody>
      </p:sp>
      <p:sp>
        <p:nvSpPr>
          <p:cNvPr id="8" name="正方形/長方形 7"/>
          <p:cNvSpPr/>
          <p:nvPr userDrawn="1"/>
        </p:nvSpPr>
        <p:spPr>
          <a:xfrm>
            <a:off x="0" y="0"/>
            <a:ext cx="12192000" cy="3429000"/>
          </a:xfrm>
          <a:prstGeom prst="rect">
            <a:avLst/>
          </a:prstGeom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800" dirty="0"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2130426"/>
            <a:ext cx="12192000" cy="1226567"/>
          </a:xfrm>
        </p:spPr>
        <p:txBody>
          <a:bodyPr>
            <a:normAutofit/>
          </a:bodyPr>
          <a:lstStyle>
            <a:lvl1pPr>
              <a:defRPr sz="3200" b="1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</a:defRPr>
            </a:lvl1pPr>
          </a:lstStyle>
          <a:p>
            <a:r>
              <a:rPr kumimoji="1" lang="ja-JP" altLang="en-US" dirty="0"/>
              <a:t>マスタ タイトルの書式設定</a:t>
            </a:r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09600" y="944725"/>
            <a:ext cx="10972800" cy="5369681"/>
          </a:xfrm>
        </p:spPr>
        <p:txBody>
          <a:bodyPr>
            <a:normAutofit/>
          </a:bodyPr>
          <a:lstStyle>
            <a:lvl1pPr>
              <a:buFont typeface="Wingdings" pitchFamily="2" charset="2"/>
              <a:buChar char="n"/>
              <a:defRPr sz="2400">
                <a:latin typeface="メイリオ" pitchFamily="50" charset="-128"/>
                <a:ea typeface="メイリオ" pitchFamily="50" charset="-128"/>
              </a:defRPr>
            </a:lvl1pPr>
            <a:lvl2pPr marL="742950" indent="-285750">
              <a:buFont typeface="Wingdings" panose="05000000000000000000" pitchFamily="2" charset="2"/>
              <a:buChar char="Ø"/>
              <a:defRPr sz="2000">
                <a:latin typeface="メイリオ" pitchFamily="50" charset="-128"/>
                <a:ea typeface="メイリオ" pitchFamily="50" charset="-128"/>
              </a:defRPr>
            </a:lvl2pPr>
            <a:lvl3pPr>
              <a:buFont typeface="Wingdings" pitchFamily="2" charset="2"/>
              <a:buChar char="ü"/>
              <a:defRPr sz="1800">
                <a:latin typeface="メイリオ" pitchFamily="50" charset="-128"/>
                <a:ea typeface="メイリオ" pitchFamily="50" charset="-128"/>
              </a:defRPr>
            </a:lvl3pPr>
            <a:lvl4pPr>
              <a:buFont typeface="Wingdings" pitchFamily="2" charset="2"/>
              <a:buChar char="n"/>
              <a:defRPr>
                <a:latin typeface="メイリオ" pitchFamily="50" charset="-128"/>
                <a:ea typeface="メイリオ" pitchFamily="50" charset="-128"/>
              </a:defRPr>
            </a:lvl4pPr>
            <a:lvl5pPr>
              <a:buFont typeface="Wingdings" pitchFamily="2" charset="2"/>
              <a:buChar char="n"/>
              <a:defRPr>
                <a:latin typeface="メイリオ" pitchFamily="50" charset="-128"/>
                <a:ea typeface="メイリオ" pitchFamily="50" charset="-128"/>
              </a:defRPr>
            </a:lvl5pPr>
          </a:lstStyle>
          <a:p>
            <a:pPr lvl="0"/>
            <a:r>
              <a:rPr kumimoji="1" lang="ja-JP" altLang="en-US" dirty="0"/>
              <a:t>マスタ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7" name="正方形/長方形 6"/>
          <p:cNvSpPr/>
          <p:nvPr userDrawn="1"/>
        </p:nvSpPr>
        <p:spPr>
          <a:xfrm>
            <a:off x="0" y="0"/>
            <a:ext cx="12192000" cy="620688"/>
          </a:xfrm>
          <a:prstGeom prst="rect">
            <a:avLst/>
          </a:prstGeom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80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35360" y="0"/>
            <a:ext cx="10561173" cy="620688"/>
          </a:xfrm>
        </p:spPr>
        <p:txBody>
          <a:bodyPr>
            <a:normAutofit/>
          </a:bodyPr>
          <a:lstStyle>
            <a:lvl1pPr algn="l">
              <a:defRPr sz="2800" b="1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</a:defRPr>
            </a:lvl1pPr>
          </a:lstStyle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10896533" y="116633"/>
            <a:ext cx="1116608" cy="365125"/>
          </a:xfrm>
          <a:ln w="19050">
            <a:solidFill>
              <a:schemeClr val="bg1"/>
            </a:solidFill>
          </a:ln>
        </p:spPr>
        <p:txBody>
          <a:bodyPr/>
          <a:lstStyle>
            <a:lvl1pPr algn="ctr">
              <a:defRPr sz="1800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</a:defRPr>
            </a:lvl1pPr>
          </a:lstStyle>
          <a:p>
            <a:fld id="{25030049-0D25-4861-A44C-CCDE443C645A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6C8FE0-7371-476D-982B-CABE1EDD450A}" type="datetime1">
              <a:rPr kumimoji="1" lang="ja-JP" altLang="en-US" smtClean="0"/>
              <a:pPr/>
              <a:t>2023/6/20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030049-0D25-4861-A44C-CCDE443C645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字幕 5">
            <a:extLst>
              <a:ext uri="{FF2B5EF4-FFF2-40B4-BE49-F238E27FC236}">
                <a16:creationId xmlns:a16="http://schemas.microsoft.com/office/drawing/2014/main" id="{B91FA7BF-096C-4946-B9A1-F7F5F994BBD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>
                <a:latin typeface="Meiryo UI" panose="020B0604030504040204" pitchFamily="50" charset="-128"/>
                <a:ea typeface="Meiryo UI" panose="020B0604030504040204" pitchFamily="50" charset="-128"/>
              </a:rPr>
              <a:t>20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23</a:t>
            </a:r>
            <a:r>
              <a:rPr lang="zh-CN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zh-CN" dirty="0">
                <a:latin typeface="Meiryo UI" panose="020B0604030504040204" pitchFamily="50" charset="-128"/>
                <a:ea typeface="Meiryo UI" panose="020B0604030504040204" pitchFamily="50" charset="-128"/>
              </a:rPr>
              <a:t>6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endParaRPr lang="zh-CN" altLang="en-US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㈱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QTmedia</a:t>
            </a:r>
            <a:endParaRPr lang="zh-CN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タイトル 4">
            <a:extLst>
              <a:ext uri="{FF2B5EF4-FFF2-40B4-BE49-F238E27FC236}">
                <a16:creationId xmlns:a16="http://schemas.microsoft.com/office/drawing/2014/main" id="{9980624F-94AD-4CE1-BFE6-BC1E906ED2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60748"/>
            <a:ext cx="9144000" cy="2052228"/>
          </a:xfrm>
        </p:spPr>
        <p:txBody>
          <a:bodyPr>
            <a:noAutofit/>
          </a:bodyPr>
          <a:lstStyle/>
          <a:p>
            <a:r>
              <a:rPr lang="ja-JP" altLang="en-US" sz="4000" dirty="0"/>
              <a:t>工数登録方法について</a:t>
            </a:r>
          </a:p>
        </p:txBody>
      </p:sp>
    </p:spTree>
    <p:extLst>
      <p:ext uri="{BB962C8B-B14F-4D97-AF65-F5344CB8AC3E}">
        <p14:creationId xmlns:p14="http://schemas.microsoft.com/office/powerpoint/2010/main" val="22483295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7">
            <a:extLst>
              <a:ext uri="{FF2B5EF4-FFF2-40B4-BE49-F238E27FC236}">
                <a16:creationId xmlns:a16="http://schemas.microsoft.com/office/drawing/2014/main" id="{0D3F0F5A-5630-6A7C-052A-67BAB4714B0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102" t="40732" r="40551" b="3005"/>
          <a:stretch/>
        </p:blipFill>
        <p:spPr>
          <a:xfrm>
            <a:off x="664786" y="908720"/>
            <a:ext cx="10862427" cy="5673618"/>
          </a:xfrm>
          <a:prstGeom prst="rect">
            <a:avLst/>
          </a:prstGeom>
          <a:ln w="15875">
            <a:solidFill>
              <a:schemeClr val="tx1"/>
            </a:solidFill>
          </a:ln>
        </p:spPr>
      </p:pic>
      <p:sp>
        <p:nvSpPr>
          <p:cNvPr id="3" name="タイトル 2">
            <a:extLst>
              <a:ext uri="{FF2B5EF4-FFF2-40B4-BE49-F238E27FC236}">
                <a16:creationId xmlns:a16="http://schemas.microsoft.com/office/drawing/2014/main" id="{28D6EDB4-F2DF-0970-9C0E-D4471E1D3E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工数登録について（</a:t>
            </a:r>
            <a:r>
              <a:rPr kumimoji="1" lang="en-US" altLang="ja-JP" dirty="0"/>
              <a:t>1/2</a:t>
            </a:r>
            <a:r>
              <a:rPr kumimoji="1" lang="ja-JP" altLang="en-US" dirty="0"/>
              <a:t>）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2EBCACA-9459-F604-F45C-837CB739A2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30049-0D25-4861-A44C-CCDE443C645A}" type="slidenum">
              <a:rPr lang="ja-JP" altLang="en-US" smtClean="0"/>
              <a:pPr/>
              <a:t>1</a:t>
            </a:fld>
            <a:endParaRPr lang="ja-JP" altLang="en-US" dirty="0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39DA60E7-BABA-7694-D58D-74C0CA8D3465}"/>
              </a:ext>
            </a:extLst>
          </p:cNvPr>
          <p:cNvSpPr/>
          <p:nvPr/>
        </p:nvSpPr>
        <p:spPr>
          <a:xfrm>
            <a:off x="2342496" y="3042728"/>
            <a:ext cx="3609488" cy="26318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27E4BDCD-D244-A60B-1771-72E57C79F07D}"/>
              </a:ext>
            </a:extLst>
          </p:cNvPr>
          <p:cNvSpPr/>
          <p:nvPr/>
        </p:nvSpPr>
        <p:spPr>
          <a:xfrm>
            <a:off x="2345560" y="2672862"/>
            <a:ext cx="2598312" cy="26728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BB022163-37B5-79BA-9887-784B1BBDEA51}"/>
              </a:ext>
            </a:extLst>
          </p:cNvPr>
          <p:cNvSpPr/>
          <p:nvPr/>
        </p:nvSpPr>
        <p:spPr>
          <a:xfrm>
            <a:off x="1955540" y="4625951"/>
            <a:ext cx="4538803" cy="37316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6A359B9E-70B8-0CC3-050C-136E634778D6}"/>
              </a:ext>
            </a:extLst>
          </p:cNvPr>
          <p:cNvSpPr txBox="1"/>
          <p:nvPr/>
        </p:nvSpPr>
        <p:spPr>
          <a:xfrm>
            <a:off x="7263613" y="1643824"/>
            <a:ext cx="4196983" cy="58477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altLang="ja-JP" sz="1600" dirty="0">
                <a:solidFill>
                  <a:srgbClr val="FF0000"/>
                </a:solidFill>
              </a:rPr>
              <a:t>【</a:t>
            </a:r>
            <a:r>
              <a:rPr lang="ja-JP" altLang="en-US" sz="1600" dirty="0">
                <a:solidFill>
                  <a:srgbClr val="FF0000"/>
                </a:solidFill>
              </a:rPr>
              <a:t>登録日</a:t>
            </a:r>
            <a:r>
              <a:rPr lang="en-US" altLang="ja-JP" sz="1600" dirty="0">
                <a:solidFill>
                  <a:srgbClr val="FF0000"/>
                </a:solidFill>
              </a:rPr>
              <a:t>】</a:t>
            </a:r>
            <a:r>
              <a:rPr lang="ja-JP" altLang="en-US" sz="1600" dirty="0">
                <a:solidFill>
                  <a:srgbClr val="FF0000"/>
                </a:solidFill>
              </a:rPr>
              <a:t>を入力してください</a:t>
            </a:r>
            <a:endParaRPr lang="en-US" altLang="ja-JP" sz="1600" dirty="0">
              <a:solidFill>
                <a:srgbClr val="FF0000"/>
              </a:solidFill>
            </a:endParaRPr>
          </a:p>
          <a:p>
            <a:r>
              <a:rPr lang="en-US" altLang="ja-JP" sz="1600" dirty="0">
                <a:solidFill>
                  <a:srgbClr val="FF0000"/>
                </a:solidFill>
              </a:rPr>
              <a:t>4</a:t>
            </a:r>
            <a:r>
              <a:rPr lang="ja-JP" altLang="en-US" sz="1600" dirty="0">
                <a:solidFill>
                  <a:srgbClr val="FF0000"/>
                </a:solidFill>
              </a:rPr>
              <a:t>月分は</a:t>
            </a:r>
            <a:r>
              <a:rPr lang="en-US" altLang="ja-JP" sz="1600" dirty="0">
                <a:solidFill>
                  <a:srgbClr val="FF0000"/>
                </a:solidFill>
              </a:rPr>
              <a:t>4</a:t>
            </a:r>
            <a:r>
              <a:rPr lang="ja-JP" altLang="en-US" sz="1600" dirty="0">
                <a:solidFill>
                  <a:srgbClr val="FF0000"/>
                </a:solidFill>
              </a:rPr>
              <a:t>月の日付、</a:t>
            </a:r>
            <a:r>
              <a:rPr kumimoji="1" lang="en-US" altLang="ja-JP" sz="1600" dirty="0">
                <a:solidFill>
                  <a:srgbClr val="FF0000"/>
                </a:solidFill>
              </a:rPr>
              <a:t>5</a:t>
            </a:r>
            <a:r>
              <a:rPr kumimoji="1" lang="ja-JP" altLang="en-US" sz="1600" dirty="0">
                <a:solidFill>
                  <a:srgbClr val="FF0000"/>
                </a:solidFill>
              </a:rPr>
              <a:t>月分は</a:t>
            </a:r>
            <a:r>
              <a:rPr kumimoji="1" lang="en-US" altLang="ja-JP" sz="1600" dirty="0">
                <a:solidFill>
                  <a:srgbClr val="FF0000"/>
                </a:solidFill>
              </a:rPr>
              <a:t>5</a:t>
            </a:r>
            <a:r>
              <a:rPr kumimoji="1" lang="ja-JP" altLang="en-US" sz="1600" dirty="0">
                <a:solidFill>
                  <a:srgbClr val="FF0000"/>
                </a:solidFill>
              </a:rPr>
              <a:t>月の日付を選択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7A5A51A8-3E2C-256C-EEF2-D5F23EFF5C1D}"/>
              </a:ext>
            </a:extLst>
          </p:cNvPr>
          <p:cNvSpPr txBox="1"/>
          <p:nvPr/>
        </p:nvSpPr>
        <p:spPr>
          <a:xfrm>
            <a:off x="7284132" y="2628950"/>
            <a:ext cx="4196982" cy="107721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en-US" altLang="ja-JP" sz="1600" dirty="0">
                <a:solidFill>
                  <a:srgbClr val="FF0000"/>
                </a:solidFill>
              </a:rPr>
              <a:t>【</a:t>
            </a:r>
            <a:r>
              <a:rPr kumimoji="1" lang="ja-JP" altLang="en-US" sz="1600" dirty="0">
                <a:solidFill>
                  <a:srgbClr val="FF0000"/>
                </a:solidFill>
              </a:rPr>
              <a:t>予算コード</a:t>
            </a:r>
            <a:r>
              <a:rPr kumimoji="1" lang="en-US" altLang="ja-JP" sz="1600" dirty="0">
                <a:solidFill>
                  <a:srgbClr val="FF0000"/>
                </a:solidFill>
              </a:rPr>
              <a:t>】</a:t>
            </a:r>
            <a:r>
              <a:rPr kumimoji="1" lang="ja-JP" altLang="en-US" sz="1600" dirty="0">
                <a:solidFill>
                  <a:srgbClr val="FF0000"/>
                </a:solidFill>
              </a:rPr>
              <a:t>を選択してください</a:t>
            </a:r>
          </a:p>
          <a:p>
            <a:r>
              <a:rPr lang="ja-JP" altLang="en-US" sz="1600" dirty="0">
                <a:solidFill>
                  <a:srgbClr val="FF0000"/>
                </a:solidFill>
              </a:rPr>
              <a:t>入力方法は特に変更ないが、コードの番号が若干変更となっているため注意。</a:t>
            </a:r>
            <a:endParaRPr lang="en-US" altLang="ja-JP" sz="1600" dirty="0">
              <a:solidFill>
                <a:srgbClr val="FF0000"/>
              </a:solidFill>
            </a:endParaRPr>
          </a:p>
          <a:p>
            <a:r>
              <a:rPr lang="ja-JP" altLang="en-US" sz="1600" dirty="0">
                <a:solidFill>
                  <a:srgbClr val="FF0000"/>
                </a:solidFill>
              </a:rPr>
              <a:t>予算コードは３ページ以降を参照。</a:t>
            </a:r>
            <a:endParaRPr lang="en-US" altLang="ja-JP" sz="1600" dirty="0">
              <a:solidFill>
                <a:srgbClr val="FF0000"/>
              </a:solidFill>
            </a:endParaRPr>
          </a:p>
        </p:txBody>
      </p:sp>
      <p:cxnSp>
        <p:nvCxnSpPr>
          <p:cNvPr id="17" name="直線コネクタ 16">
            <a:extLst>
              <a:ext uri="{FF2B5EF4-FFF2-40B4-BE49-F238E27FC236}">
                <a16:creationId xmlns:a16="http://schemas.microsoft.com/office/drawing/2014/main" id="{7E19E5B0-363B-FF59-14D3-3319AED8CB2D}"/>
              </a:ext>
            </a:extLst>
          </p:cNvPr>
          <p:cNvCxnSpPr>
            <a:cxnSpLocks/>
            <a:stCxn id="14" idx="1"/>
            <a:endCxn id="12" idx="3"/>
          </p:cNvCxnSpPr>
          <p:nvPr/>
        </p:nvCxnSpPr>
        <p:spPr>
          <a:xfrm rot="10800000" flipV="1">
            <a:off x="4943873" y="1936211"/>
            <a:ext cx="2319741" cy="870293"/>
          </a:xfrm>
          <a:prstGeom prst="bentConnector3">
            <a:avLst>
              <a:gd name="adj1" fmla="val 50000"/>
            </a:avLst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D3CD4B9A-17FB-C74E-A9D7-80F0985E9ED3}"/>
              </a:ext>
            </a:extLst>
          </p:cNvPr>
          <p:cNvSpPr txBox="1"/>
          <p:nvPr/>
        </p:nvSpPr>
        <p:spPr>
          <a:xfrm>
            <a:off x="7592228" y="4337395"/>
            <a:ext cx="3539752" cy="1323439"/>
          </a:xfrm>
          <a:prstGeom prst="rect">
            <a:avLst/>
          </a:prstGeom>
          <a:solidFill>
            <a:schemeClr val="bg1"/>
          </a:solidFill>
          <a:ln w="22225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rgbClr val="FF0000"/>
                </a:solidFill>
              </a:rPr>
              <a:t>【</a:t>
            </a:r>
            <a:r>
              <a:rPr kumimoji="1" lang="ja-JP" altLang="en-US" sz="1600" dirty="0">
                <a:solidFill>
                  <a:srgbClr val="FF0000"/>
                </a:solidFill>
              </a:rPr>
              <a:t>備考</a:t>
            </a:r>
            <a:r>
              <a:rPr kumimoji="1" lang="en-US" altLang="ja-JP" sz="1600" dirty="0">
                <a:solidFill>
                  <a:srgbClr val="FF0000"/>
                </a:solidFill>
              </a:rPr>
              <a:t>】</a:t>
            </a:r>
            <a:r>
              <a:rPr kumimoji="1" lang="ja-JP" altLang="en-US" sz="1600" dirty="0">
                <a:solidFill>
                  <a:srgbClr val="FF0000"/>
                </a:solidFill>
              </a:rPr>
              <a:t>を入力してください</a:t>
            </a:r>
            <a:endParaRPr kumimoji="1" lang="en-US" altLang="ja-JP" sz="1600" dirty="0">
              <a:solidFill>
                <a:srgbClr val="FF0000"/>
              </a:solidFill>
            </a:endParaRPr>
          </a:p>
          <a:p>
            <a:r>
              <a:rPr kumimoji="1" lang="ja-JP" altLang="en-US" sz="1600" dirty="0">
                <a:solidFill>
                  <a:srgbClr val="FF0000"/>
                </a:solidFill>
              </a:rPr>
              <a:t>小口</a:t>
            </a:r>
            <a:r>
              <a:rPr lang="ja-JP" altLang="en-US" sz="1600" dirty="0">
                <a:solidFill>
                  <a:srgbClr val="FF0000"/>
                </a:solidFill>
              </a:rPr>
              <a:t>又は</a:t>
            </a:r>
            <a:r>
              <a:rPr kumimoji="1" lang="ja-JP" altLang="en-US" sz="1600" dirty="0">
                <a:solidFill>
                  <a:srgbClr val="FF0000"/>
                </a:solidFill>
              </a:rPr>
              <a:t>保守の工数を登録する場合、</a:t>
            </a:r>
            <a:endParaRPr lang="en-US" altLang="ja-JP" sz="1600" dirty="0">
              <a:solidFill>
                <a:srgbClr val="FF0000"/>
              </a:solidFill>
            </a:endParaRPr>
          </a:p>
          <a:p>
            <a:r>
              <a:rPr lang="ja-JP" altLang="en-US" sz="1600" dirty="0">
                <a:solidFill>
                  <a:srgbClr val="FF0000"/>
                </a:solidFill>
              </a:rPr>
              <a:t>案件毎の内訳を記載。</a:t>
            </a:r>
            <a:endParaRPr kumimoji="1" lang="en-US" altLang="ja-JP" sz="1600" dirty="0">
              <a:solidFill>
                <a:srgbClr val="FF0000"/>
              </a:solidFill>
            </a:endParaRPr>
          </a:p>
          <a:p>
            <a:r>
              <a:rPr lang="ja-JP" altLang="en-US" sz="1600" b="1" dirty="0">
                <a:solidFill>
                  <a:srgbClr val="FF0000"/>
                </a:solidFill>
              </a:rPr>
              <a:t>⇒</a:t>
            </a:r>
            <a:r>
              <a:rPr lang="en-US" altLang="ja-JP" sz="1600" b="1" dirty="0">
                <a:solidFill>
                  <a:srgbClr val="FF0000"/>
                </a:solidFill>
              </a:rPr>
              <a:t>CAN</a:t>
            </a:r>
            <a:r>
              <a:rPr lang="ja-JP" altLang="en-US" sz="1600" b="1" dirty="0">
                <a:solidFill>
                  <a:srgbClr val="FF0000"/>
                </a:solidFill>
              </a:rPr>
              <a:t>番号ごとに内訳を記載。</a:t>
            </a:r>
            <a:endParaRPr lang="en-US" altLang="ja-JP" sz="1600" b="1" dirty="0">
              <a:solidFill>
                <a:srgbClr val="FF0000"/>
              </a:solidFill>
            </a:endParaRPr>
          </a:p>
          <a:p>
            <a:r>
              <a:rPr lang="ja-JP" altLang="en-US" sz="1600" b="1" u="sng" dirty="0">
                <a:solidFill>
                  <a:srgbClr val="FF0000"/>
                </a:solidFill>
              </a:rPr>
              <a:t>例</a:t>
            </a:r>
            <a:r>
              <a:rPr lang="ja-JP" altLang="en-US" sz="1600" b="1" dirty="0">
                <a:solidFill>
                  <a:srgbClr val="FF0000"/>
                </a:solidFill>
              </a:rPr>
              <a:t>　</a:t>
            </a:r>
            <a:r>
              <a:rPr lang="ja-JP" altLang="en-US" sz="1600" b="1" i="0" dirty="0">
                <a:solidFill>
                  <a:srgbClr val="333333"/>
                </a:solidFill>
                <a:effectLst/>
                <a:latin typeface="Hiragino Kaku Gothic Pro"/>
              </a:rPr>
              <a:t> </a:t>
            </a:r>
            <a:r>
              <a:rPr lang="en-US" altLang="ja-JP" sz="1600" b="1" i="0" dirty="0">
                <a:solidFill>
                  <a:srgbClr val="FF0000"/>
                </a:solidFill>
                <a:effectLst/>
                <a:latin typeface="Hiragino Kaku Gothic Pro"/>
              </a:rPr>
              <a:t>24743</a:t>
            </a:r>
            <a:r>
              <a:rPr lang="en-US" altLang="ja-JP" sz="1600" b="1" i="0" dirty="0">
                <a:solidFill>
                  <a:srgbClr val="333333"/>
                </a:solidFill>
                <a:effectLst/>
                <a:latin typeface="Hiragino Kaku Gothic Pro"/>
              </a:rPr>
              <a:t> </a:t>
            </a:r>
            <a:r>
              <a:rPr lang="ja-JP" altLang="en-US" sz="1600" b="1" dirty="0">
                <a:solidFill>
                  <a:srgbClr val="FF0000"/>
                </a:solidFill>
              </a:rPr>
              <a:t>：</a:t>
            </a:r>
            <a:r>
              <a:rPr lang="en-US" altLang="ja-JP" sz="1600" b="1" dirty="0">
                <a:solidFill>
                  <a:srgbClr val="FF0000"/>
                </a:solidFill>
              </a:rPr>
              <a:t>3</a:t>
            </a:r>
            <a:r>
              <a:rPr lang="ja-JP" altLang="en-US" sz="1600" b="1" dirty="0">
                <a:solidFill>
                  <a:srgbClr val="FF0000"/>
                </a:solidFill>
              </a:rPr>
              <a:t>時間、</a:t>
            </a:r>
            <a:r>
              <a:rPr lang="en-US" altLang="ja-JP" sz="1600" b="1" i="0" dirty="0">
                <a:solidFill>
                  <a:srgbClr val="FF0000"/>
                </a:solidFill>
                <a:effectLst/>
                <a:latin typeface="Hiragino Kaku Gothic Pro"/>
              </a:rPr>
              <a:t>24731</a:t>
            </a:r>
            <a:r>
              <a:rPr lang="ja-JP" altLang="en-US" sz="1600" b="1" i="0" dirty="0">
                <a:solidFill>
                  <a:srgbClr val="FF0000"/>
                </a:solidFill>
                <a:effectLst/>
                <a:latin typeface="Hiragino Kaku Gothic Pro"/>
              </a:rPr>
              <a:t>：</a:t>
            </a:r>
            <a:r>
              <a:rPr lang="en-US" altLang="ja-JP" sz="1600" b="1" i="0" dirty="0">
                <a:solidFill>
                  <a:srgbClr val="FF0000"/>
                </a:solidFill>
                <a:effectLst/>
                <a:latin typeface="Hiragino Kaku Gothic Pro"/>
              </a:rPr>
              <a:t>4.5</a:t>
            </a:r>
            <a:r>
              <a:rPr lang="ja-JP" altLang="en-US" sz="1600" b="1" i="0" dirty="0">
                <a:solidFill>
                  <a:srgbClr val="FF0000"/>
                </a:solidFill>
                <a:effectLst/>
                <a:latin typeface="Hiragino Kaku Gothic Pro"/>
              </a:rPr>
              <a:t>時間</a:t>
            </a:r>
            <a:endParaRPr lang="en-US" altLang="ja-JP" sz="1600" b="1" u="sng" dirty="0">
              <a:solidFill>
                <a:srgbClr val="FF0000"/>
              </a:solidFill>
            </a:endParaRPr>
          </a:p>
        </p:txBody>
      </p:sp>
      <p:cxnSp>
        <p:nvCxnSpPr>
          <p:cNvPr id="20" name="直線コネクタ 19">
            <a:extLst>
              <a:ext uri="{FF2B5EF4-FFF2-40B4-BE49-F238E27FC236}">
                <a16:creationId xmlns:a16="http://schemas.microsoft.com/office/drawing/2014/main" id="{179655BE-38B8-A97D-807C-18EC81C07C81}"/>
              </a:ext>
            </a:extLst>
          </p:cNvPr>
          <p:cNvCxnSpPr>
            <a:cxnSpLocks/>
            <a:stCxn id="19" idx="1"/>
            <a:endCxn id="13" idx="3"/>
          </p:cNvCxnSpPr>
          <p:nvPr/>
        </p:nvCxnSpPr>
        <p:spPr>
          <a:xfrm rot="10800000">
            <a:off x="6494344" y="4812533"/>
            <a:ext cx="1097885" cy="186582"/>
          </a:xfrm>
          <a:prstGeom prst="bentConnector3">
            <a:avLst>
              <a:gd name="adj1" fmla="val 50000"/>
            </a:avLst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コネクタ 25">
            <a:extLst>
              <a:ext uri="{FF2B5EF4-FFF2-40B4-BE49-F238E27FC236}">
                <a16:creationId xmlns:a16="http://schemas.microsoft.com/office/drawing/2014/main" id="{EEB290F8-9BD9-3C75-C156-B15F0D72EA62}"/>
              </a:ext>
            </a:extLst>
          </p:cNvPr>
          <p:cNvCxnSpPr>
            <a:cxnSpLocks/>
            <a:stCxn id="15" idx="1"/>
            <a:endCxn id="11" idx="3"/>
          </p:cNvCxnSpPr>
          <p:nvPr/>
        </p:nvCxnSpPr>
        <p:spPr>
          <a:xfrm rot="10800000" flipV="1">
            <a:off x="5951984" y="3167558"/>
            <a:ext cx="1332148" cy="6759"/>
          </a:xfrm>
          <a:prstGeom prst="bentConnector3">
            <a:avLst>
              <a:gd name="adj1" fmla="val 50000"/>
            </a:avLst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テキスト ボックス 60">
            <a:extLst>
              <a:ext uri="{FF2B5EF4-FFF2-40B4-BE49-F238E27FC236}">
                <a16:creationId xmlns:a16="http://schemas.microsoft.com/office/drawing/2014/main" id="{FE8FA405-1894-9045-DDF9-42BC68FE0DFE}"/>
              </a:ext>
            </a:extLst>
          </p:cNvPr>
          <p:cNvSpPr txBox="1"/>
          <p:nvPr/>
        </p:nvSpPr>
        <p:spPr>
          <a:xfrm>
            <a:off x="7464151" y="3994424"/>
            <a:ext cx="13468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b="1" dirty="0">
                <a:solidFill>
                  <a:srgbClr val="FF0000"/>
                </a:solidFill>
              </a:rPr>
              <a:t>※</a:t>
            </a:r>
            <a:r>
              <a:rPr lang="ja-JP" altLang="en-US" b="1" dirty="0">
                <a:solidFill>
                  <a:srgbClr val="FF0000"/>
                </a:solidFill>
              </a:rPr>
              <a:t>修正箇所</a:t>
            </a:r>
            <a:endParaRPr kumimoji="1" lang="ja-JP" alt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66103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7">
            <a:extLst>
              <a:ext uri="{FF2B5EF4-FFF2-40B4-BE49-F238E27FC236}">
                <a16:creationId xmlns:a16="http://schemas.microsoft.com/office/drawing/2014/main" id="{0D3F0F5A-5630-6A7C-052A-67BAB4714B0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102" t="40732" r="40551" b="3005"/>
          <a:stretch/>
        </p:blipFill>
        <p:spPr>
          <a:xfrm>
            <a:off x="664786" y="908720"/>
            <a:ext cx="10862427" cy="5673618"/>
          </a:xfrm>
          <a:prstGeom prst="rect">
            <a:avLst/>
          </a:prstGeom>
          <a:ln w="15875">
            <a:solidFill>
              <a:schemeClr val="tx1"/>
            </a:solidFill>
          </a:ln>
        </p:spPr>
      </p:pic>
      <p:cxnSp>
        <p:nvCxnSpPr>
          <p:cNvPr id="21" name="直線コネクタ 20">
            <a:extLst>
              <a:ext uri="{FF2B5EF4-FFF2-40B4-BE49-F238E27FC236}">
                <a16:creationId xmlns:a16="http://schemas.microsoft.com/office/drawing/2014/main" id="{949733F8-DB16-E612-7958-12DB2464AA5A}"/>
              </a:ext>
            </a:extLst>
          </p:cNvPr>
          <p:cNvCxnSpPr>
            <a:cxnSpLocks/>
            <a:stCxn id="18" idx="1"/>
            <a:endCxn id="16" idx="3"/>
          </p:cNvCxnSpPr>
          <p:nvPr/>
        </p:nvCxnSpPr>
        <p:spPr>
          <a:xfrm rot="10800000" flipV="1">
            <a:off x="6511576" y="3955869"/>
            <a:ext cx="1424432" cy="1543376"/>
          </a:xfrm>
          <a:prstGeom prst="bentConnector3">
            <a:avLst>
              <a:gd name="adj1" fmla="val 18412"/>
            </a:avLst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タイトル 2">
            <a:extLst>
              <a:ext uri="{FF2B5EF4-FFF2-40B4-BE49-F238E27FC236}">
                <a16:creationId xmlns:a16="http://schemas.microsoft.com/office/drawing/2014/main" id="{28D6EDB4-F2DF-0970-9C0E-D4471E1D3E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工数登録について（</a:t>
            </a:r>
            <a:r>
              <a:rPr kumimoji="1" lang="en-US" altLang="ja-JP" dirty="0"/>
              <a:t>2/2</a:t>
            </a:r>
            <a:r>
              <a:rPr kumimoji="1" lang="ja-JP" altLang="en-US" dirty="0"/>
              <a:t>）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2EBCACA-9459-F604-F45C-837CB739A2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30049-0D25-4861-A44C-CCDE443C645A}" type="slidenum">
              <a:rPr lang="ja-JP" altLang="en-US" smtClean="0"/>
              <a:pPr/>
              <a:t>2</a:t>
            </a:fld>
            <a:endParaRPr lang="ja-JP" altLang="en-US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FC066ADE-C887-67BF-07B2-1F2C907BB68E}"/>
              </a:ext>
            </a:extLst>
          </p:cNvPr>
          <p:cNvSpPr/>
          <p:nvPr/>
        </p:nvSpPr>
        <p:spPr>
          <a:xfrm>
            <a:off x="2345560" y="5703276"/>
            <a:ext cx="1842228" cy="31884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C7A4D110-5199-87C6-485B-D96E21FEF583}"/>
              </a:ext>
            </a:extLst>
          </p:cNvPr>
          <p:cNvSpPr/>
          <p:nvPr/>
        </p:nvSpPr>
        <p:spPr>
          <a:xfrm>
            <a:off x="2345559" y="5339821"/>
            <a:ext cx="4166017" cy="31884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5BF5F59F-E9C2-BCDA-9C69-EC684709E7CB}"/>
              </a:ext>
            </a:extLst>
          </p:cNvPr>
          <p:cNvSpPr txBox="1"/>
          <p:nvPr/>
        </p:nvSpPr>
        <p:spPr>
          <a:xfrm>
            <a:off x="7936008" y="3417260"/>
            <a:ext cx="3368890" cy="107721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ja-JP" sz="1600" dirty="0">
                <a:solidFill>
                  <a:srgbClr val="FF0000"/>
                </a:solidFill>
              </a:rPr>
              <a:t>【</a:t>
            </a:r>
            <a:r>
              <a:rPr lang="ja-JP" altLang="en-US" sz="1600" dirty="0">
                <a:solidFill>
                  <a:srgbClr val="FF0000"/>
                </a:solidFill>
              </a:rPr>
              <a:t>等級</a:t>
            </a:r>
            <a:r>
              <a:rPr lang="en-US" altLang="ja-JP" sz="1600" dirty="0">
                <a:solidFill>
                  <a:srgbClr val="FF0000"/>
                </a:solidFill>
              </a:rPr>
              <a:t>】</a:t>
            </a:r>
            <a:r>
              <a:rPr lang="ja-JP" altLang="en-US" sz="1600" dirty="0">
                <a:solidFill>
                  <a:srgbClr val="FF0000"/>
                </a:solidFill>
              </a:rPr>
              <a:t>を</a:t>
            </a:r>
            <a:r>
              <a:rPr kumimoji="1" lang="ja-JP" altLang="en-US" sz="1600" dirty="0">
                <a:solidFill>
                  <a:srgbClr val="FF0000"/>
                </a:solidFill>
              </a:rPr>
              <a:t>入力ください</a:t>
            </a:r>
            <a:endParaRPr lang="en-US" altLang="ja-JP" sz="1600" dirty="0">
              <a:solidFill>
                <a:srgbClr val="FF0000"/>
              </a:solidFill>
            </a:endParaRPr>
          </a:p>
          <a:p>
            <a:r>
              <a:rPr lang="en-US" altLang="ja-JP" sz="1600" dirty="0">
                <a:solidFill>
                  <a:srgbClr val="FF0000"/>
                </a:solidFill>
              </a:rPr>
              <a:t>【</a:t>
            </a:r>
            <a:r>
              <a:rPr lang="ja-JP" altLang="en-US" sz="1600" dirty="0">
                <a:solidFill>
                  <a:srgbClr val="FF0000"/>
                </a:solidFill>
              </a:rPr>
              <a:t>社員番号</a:t>
            </a:r>
            <a:r>
              <a:rPr lang="en-US" altLang="ja-JP" sz="1600" dirty="0">
                <a:solidFill>
                  <a:srgbClr val="FF0000"/>
                </a:solidFill>
              </a:rPr>
              <a:t>】</a:t>
            </a:r>
            <a:r>
              <a:rPr lang="ja-JP" altLang="en-US" sz="1600" dirty="0">
                <a:solidFill>
                  <a:srgbClr val="FF0000"/>
                </a:solidFill>
              </a:rPr>
              <a:t>が入力された状態で</a:t>
            </a:r>
            <a:endParaRPr lang="en-US" altLang="ja-JP" sz="1600" dirty="0">
              <a:solidFill>
                <a:srgbClr val="FF0000"/>
              </a:solidFill>
            </a:endParaRPr>
          </a:p>
          <a:p>
            <a:r>
              <a:rPr lang="ja-JP" altLang="en-US" sz="1600" dirty="0">
                <a:solidFill>
                  <a:srgbClr val="FF0000"/>
                </a:solidFill>
              </a:rPr>
              <a:t>「社員名簿連携」</a:t>
            </a:r>
            <a:r>
              <a:rPr lang="en-US" altLang="ja-JP" sz="1600" b="1" dirty="0">
                <a:solidFill>
                  <a:srgbClr val="FF0000"/>
                </a:solidFill>
              </a:rPr>
              <a:t>※</a:t>
            </a:r>
            <a:r>
              <a:rPr lang="ja-JP" altLang="en-US" sz="1600" b="1" dirty="0">
                <a:solidFill>
                  <a:srgbClr val="FF0000"/>
                </a:solidFill>
              </a:rPr>
              <a:t>①</a:t>
            </a:r>
            <a:r>
              <a:rPr lang="ja-JP" altLang="en-US" sz="1600" dirty="0">
                <a:solidFill>
                  <a:srgbClr val="FF0000"/>
                </a:solidFill>
              </a:rPr>
              <a:t>を押すと</a:t>
            </a:r>
            <a:r>
              <a:rPr kumimoji="1" lang="ja-JP" altLang="en-US" sz="1600" dirty="0">
                <a:solidFill>
                  <a:srgbClr val="FF0000"/>
                </a:solidFill>
              </a:rPr>
              <a:t>入力される。</a:t>
            </a:r>
            <a:endParaRPr kumimoji="1" lang="en-US" altLang="ja-JP" sz="1600" dirty="0">
              <a:solidFill>
                <a:srgbClr val="FF0000"/>
              </a:solidFill>
            </a:endParaRPr>
          </a:p>
        </p:txBody>
      </p:sp>
      <p:cxnSp>
        <p:nvCxnSpPr>
          <p:cNvPr id="41" name="直線コネクタ 40">
            <a:extLst>
              <a:ext uri="{FF2B5EF4-FFF2-40B4-BE49-F238E27FC236}">
                <a16:creationId xmlns:a16="http://schemas.microsoft.com/office/drawing/2014/main" id="{CC2317BE-2E4D-2BEA-479B-5B4386D0B069}"/>
              </a:ext>
            </a:extLst>
          </p:cNvPr>
          <p:cNvCxnSpPr>
            <a:cxnSpLocks/>
            <a:stCxn id="46" idx="1"/>
            <a:endCxn id="10" idx="3"/>
          </p:cNvCxnSpPr>
          <p:nvPr/>
        </p:nvCxnSpPr>
        <p:spPr>
          <a:xfrm rot="10800000" flipV="1">
            <a:off x="4187788" y="5419482"/>
            <a:ext cx="3866796" cy="443218"/>
          </a:xfrm>
          <a:prstGeom prst="bentConnector3">
            <a:avLst>
              <a:gd name="adj1" fmla="val 5333"/>
            </a:avLst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四角形: 角を丸くする 49">
            <a:extLst>
              <a:ext uri="{FF2B5EF4-FFF2-40B4-BE49-F238E27FC236}">
                <a16:creationId xmlns:a16="http://schemas.microsoft.com/office/drawing/2014/main" id="{A815104E-57AA-9B0B-6F9E-EE8AAA6C77DF}"/>
              </a:ext>
            </a:extLst>
          </p:cNvPr>
          <p:cNvSpPr/>
          <p:nvPr/>
        </p:nvSpPr>
        <p:spPr>
          <a:xfrm>
            <a:off x="4147240" y="1968701"/>
            <a:ext cx="796632" cy="324976"/>
          </a:xfrm>
          <a:prstGeom prst="roundRect">
            <a:avLst/>
          </a:prstGeom>
          <a:noFill/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2C5DBB8C-B053-F4D8-D058-FF33B5D0FC98}"/>
              </a:ext>
            </a:extLst>
          </p:cNvPr>
          <p:cNvSpPr txBox="1"/>
          <p:nvPr/>
        </p:nvSpPr>
        <p:spPr>
          <a:xfrm>
            <a:off x="4699866" y="1704247"/>
            <a:ext cx="6109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b="1" dirty="0">
                <a:solidFill>
                  <a:srgbClr val="FF0000"/>
                </a:solidFill>
              </a:rPr>
              <a:t>※</a:t>
            </a:r>
            <a:r>
              <a:rPr kumimoji="1" lang="ja-JP" altLang="en-US" sz="1600" b="1" dirty="0">
                <a:solidFill>
                  <a:srgbClr val="FF0000"/>
                </a:solidFill>
              </a:rPr>
              <a:t>①</a:t>
            </a:r>
            <a:endParaRPr kumimoji="1" lang="en-US" altLang="ja-JP" sz="1600" b="1" dirty="0">
              <a:solidFill>
                <a:srgbClr val="FF0000"/>
              </a:solidFill>
            </a:endParaRPr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6175C1F6-D618-AAF3-8251-D499FBEE0C04}"/>
              </a:ext>
            </a:extLst>
          </p:cNvPr>
          <p:cNvSpPr txBox="1"/>
          <p:nvPr/>
        </p:nvSpPr>
        <p:spPr>
          <a:xfrm>
            <a:off x="6978681" y="5089812"/>
            <a:ext cx="6109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b="1" dirty="0">
                <a:solidFill>
                  <a:srgbClr val="FF0000"/>
                </a:solidFill>
              </a:rPr>
              <a:t>※</a:t>
            </a:r>
            <a:r>
              <a:rPr lang="ja-JP" altLang="en-US" sz="1600" b="1" dirty="0">
                <a:solidFill>
                  <a:srgbClr val="FF0000"/>
                </a:solidFill>
              </a:rPr>
              <a:t>②</a:t>
            </a:r>
            <a:endParaRPr kumimoji="1" lang="en-US" altLang="ja-JP" sz="1600" b="1" dirty="0">
              <a:solidFill>
                <a:srgbClr val="FF0000"/>
              </a:solidFill>
            </a:endParaRPr>
          </a:p>
        </p:txBody>
      </p:sp>
      <p:sp>
        <p:nvSpPr>
          <p:cNvPr id="51" name="四角形: 角を丸くする 50">
            <a:extLst>
              <a:ext uri="{FF2B5EF4-FFF2-40B4-BE49-F238E27FC236}">
                <a16:creationId xmlns:a16="http://schemas.microsoft.com/office/drawing/2014/main" id="{08612434-0B4C-712F-220A-84763884BE48}"/>
              </a:ext>
            </a:extLst>
          </p:cNvPr>
          <p:cNvSpPr/>
          <p:nvPr/>
        </p:nvSpPr>
        <p:spPr>
          <a:xfrm>
            <a:off x="6571014" y="5378875"/>
            <a:ext cx="713118" cy="279794"/>
          </a:xfrm>
          <a:prstGeom prst="roundRect">
            <a:avLst/>
          </a:prstGeom>
          <a:noFill/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3ACC1B8C-2B6B-1E32-7A22-F5E8D80E42E4}"/>
              </a:ext>
            </a:extLst>
          </p:cNvPr>
          <p:cNvSpPr txBox="1"/>
          <p:nvPr/>
        </p:nvSpPr>
        <p:spPr>
          <a:xfrm>
            <a:off x="8054584" y="5003983"/>
            <a:ext cx="3143192" cy="830997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600" b="1" dirty="0">
                <a:solidFill>
                  <a:srgbClr val="FF0000"/>
                </a:solidFill>
              </a:rPr>
              <a:t>⇒アクセス権限の問題で</a:t>
            </a:r>
            <a:endParaRPr lang="en-US" altLang="ja-JP" sz="1600" b="1" dirty="0">
              <a:solidFill>
                <a:srgbClr val="FF0000"/>
              </a:solidFill>
            </a:endParaRPr>
          </a:p>
          <a:p>
            <a:r>
              <a:rPr kumimoji="1" lang="ja-JP" altLang="en-US" sz="1600" b="1" dirty="0">
                <a:solidFill>
                  <a:srgbClr val="FF0000"/>
                </a:solidFill>
              </a:rPr>
              <a:t>「人件費連携」</a:t>
            </a:r>
            <a:r>
              <a:rPr kumimoji="1" lang="en-US" altLang="ja-JP" sz="1600" b="1" dirty="0">
                <a:solidFill>
                  <a:srgbClr val="FF0000"/>
                </a:solidFill>
              </a:rPr>
              <a:t>※</a:t>
            </a:r>
            <a:r>
              <a:rPr kumimoji="1" lang="ja-JP" altLang="en-US" sz="1600" b="1" dirty="0">
                <a:solidFill>
                  <a:srgbClr val="FF0000"/>
                </a:solidFill>
              </a:rPr>
              <a:t>②</a:t>
            </a:r>
            <a:endParaRPr kumimoji="1" lang="en-US" altLang="ja-JP" sz="1600" b="1" dirty="0">
              <a:solidFill>
                <a:srgbClr val="FF0000"/>
              </a:solidFill>
            </a:endParaRPr>
          </a:p>
          <a:p>
            <a:r>
              <a:rPr kumimoji="1" lang="ja-JP" altLang="en-US" sz="1600" b="1" dirty="0">
                <a:solidFill>
                  <a:srgbClr val="FF0000"/>
                </a:solidFill>
              </a:rPr>
              <a:t>が表示されないので、</a:t>
            </a:r>
            <a:r>
              <a:rPr lang="ja-JP" altLang="en-US" sz="1600" b="1" dirty="0">
                <a:solidFill>
                  <a:srgbClr val="FF0000"/>
                </a:solidFill>
              </a:rPr>
              <a:t>入力不要</a:t>
            </a:r>
            <a:endParaRPr kumimoji="1" lang="en-US" altLang="ja-JP" sz="1600" b="1" dirty="0">
              <a:solidFill>
                <a:srgbClr val="FF0000"/>
              </a:solidFill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3FDE89DC-CD5C-E597-DBB8-4A2325623E2B}"/>
              </a:ext>
            </a:extLst>
          </p:cNvPr>
          <p:cNvSpPr txBox="1"/>
          <p:nvPr/>
        </p:nvSpPr>
        <p:spPr>
          <a:xfrm>
            <a:off x="7936008" y="4638494"/>
            <a:ext cx="13468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b="1" dirty="0">
                <a:solidFill>
                  <a:srgbClr val="FF0000"/>
                </a:solidFill>
              </a:rPr>
              <a:t>※</a:t>
            </a:r>
            <a:r>
              <a:rPr lang="ja-JP" altLang="en-US" b="1" dirty="0">
                <a:solidFill>
                  <a:srgbClr val="FF0000"/>
                </a:solidFill>
              </a:rPr>
              <a:t>修正箇所</a:t>
            </a:r>
            <a:endParaRPr kumimoji="1" lang="ja-JP" alt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0970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>
            <a:extLst>
              <a:ext uri="{FF2B5EF4-FFF2-40B4-BE49-F238E27FC236}">
                <a16:creationId xmlns:a16="http://schemas.microsoft.com/office/drawing/2014/main" id="{28D6EDB4-F2DF-0970-9C0E-D4471E1D3E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工数登録用予算コード一覧（</a:t>
            </a:r>
            <a:r>
              <a:rPr kumimoji="1" lang="en-US" altLang="ja-JP" dirty="0"/>
              <a:t>1/2</a:t>
            </a:r>
            <a:r>
              <a:rPr kumimoji="1" lang="ja-JP" altLang="en-US" dirty="0"/>
              <a:t>）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2EBCACA-9459-F604-F45C-837CB739A2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30049-0D25-4861-A44C-CCDE443C645A}" type="slidenum">
              <a:rPr lang="ja-JP" altLang="en-US" smtClean="0"/>
              <a:pPr/>
              <a:t>3</a:t>
            </a:fld>
            <a:endParaRPr lang="ja-JP" altLang="en-US" dirty="0"/>
          </a:p>
        </p:txBody>
      </p:sp>
      <p:graphicFrame>
        <p:nvGraphicFramePr>
          <p:cNvPr id="2" name="表 9">
            <a:extLst>
              <a:ext uri="{FF2B5EF4-FFF2-40B4-BE49-F238E27FC236}">
                <a16:creationId xmlns:a16="http://schemas.microsoft.com/office/drawing/2014/main" id="{855BACD8-1831-2C06-C9B6-6D0029BD25D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1268080"/>
              </p:ext>
            </p:extLst>
          </p:nvPr>
        </p:nvGraphicFramePr>
        <p:xfrm>
          <a:off x="335361" y="737321"/>
          <a:ext cx="11521279" cy="60040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4155">
                  <a:extLst>
                    <a:ext uri="{9D8B030D-6E8A-4147-A177-3AD203B41FA5}">
                      <a16:colId xmlns:a16="http://schemas.microsoft.com/office/drawing/2014/main" val="3507808989"/>
                    </a:ext>
                  </a:extLst>
                </a:gridCol>
                <a:gridCol w="4608512">
                  <a:extLst>
                    <a:ext uri="{9D8B030D-6E8A-4147-A177-3AD203B41FA5}">
                      <a16:colId xmlns:a16="http://schemas.microsoft.com/office/drawing/2014/main" val="2297645362"/>
                    </a:ext>
                  </a:extLst>
                </a:gridCol>
                <a:gridCol w="5508612">
                  <a:extLst>
                    <a:ext uri="{9D8B030D-6E8A-4147-A177-3AD203B41FA5}">
                      <a16:colId xmlns:a16="http://schemas.microsoft.com/office/drawing/2014/main" val="2318958721"/>
                    </a:ext>
                  </a:extLst>
                </a:gridCol>
              </a:tblGrid>
              <a:tr h="486853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kumimoji="1" lang="ja-JP" altLang="en-US" sz="1800" b="1" kern="1200" dirty="0">
                          <a:solidFill>
                            <a:schemeClr val="lt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予算コード</a:t>
                      </a:r>
                      <a:endParaRPr kumimoji="1" lang="en-US" altLang="ja-JP" sz="1800" b="1" kern="1200" dirty="0">
                        <a:solidFill>
                          <a:schemeClr val="lt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3068" marR="3068" marT="3068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kumimoji="1" lang="ja-JP" altLang="en-US" sz="1800" b="1" kern="1200" dirty="0">
                          <a:solidFill>
                            <a:schemeClr val="lt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　予算件名</a:t>
                      </a:r>
                    </a:p>
                  </a:txBody>
                  <a:tcPr marL="3068" marR="3068" marT="3068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概要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1988782"/>
                  </a:ext>
                </a:extLst>
              </a:tr>
              <a:tr h="68075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9230105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マネジメント部</a:t>
                      </a:r>
                      <a:r>
                        <a:rPr lang="en-US" altLang="ja-JP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('23)</a:t>
                      </a:r>
                      <a:r>
                        <a:rPr lang="ja-JP" alt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人件費（工数登録用）</a:t>
                      </a:r>
                      <a:endParaRPr lang="en-US" altLang="ja-JP" sz="16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 fontAlgn="ctr"/>
                      <a:r>
                        <a:rPr lang="en-US" altLang="ja-JP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_</a:t>
                      </a:r>
                      <a:r>
                        <a:rPr lang="ja-JP" alt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階層別研修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階層別研修にかかった工数の登録に使用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5271485"/>
                  </a:ext>
                </a:extLst>
              </a:tr>
              <a:tr h="68075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9230106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マネジメント部</a:t>
                      </a:r>
                      <a:r>
                        <a:rPr lang="en-US" altLang="ja-JP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('23)</a:t>
                      </a:r>
                      <a:r>
                        <a:rPr lang="ja-JP" alt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人件費（工数登録用）</a:t>
                      </a:r>
                      <a:endParaRPr lang="en-US" altLang="ja-JP" sz="16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 fontAlgn="ctr"/>
                      <a:r>
                        <a:rPr lang="en-US" altLang="ja-JP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_</a:t>
                      </a:r>
                      <a:r>
                        <a:rPr lang="ja-JP" alt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部門別研修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部門別研修にかかった工数の登録に使用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1748804"/>
                  </a:ext>
                </a:extLst>
              </a:tr>
              <a:tr h="68075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9230107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マネジメント部</a:t>
                      </a:r>
                      <a:r>
                        <a:rPr lang="en-US" altLang="ja-JP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('23)</a:t>
                      </a:r>
                      <a:r>
                        <a:rPr lang="ja-JP" alt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人件費（工数登録用）</a:t>
                      </a:r>
                      <a:endParaRPr lang="en-US" altLang="ja-JP" sz="16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 fontAlgn="ctr"/>
                      <a:r>
                        <a:rPr lang="en-US" altLang="ja-JP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_</a:t>
                      </a:r>
                      <a:r>
                        <a:rPr lang="ja-JP" alt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グループミーティング等、案件に係らない打合せ用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案件に係らない打合せにかかった工数の登録に使用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9600814"/>
                  </a:ext>
                </a:extLst>
              </a:tr>
              <a:tr h="68075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9230108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マネジメント部</a:t>
                      </a:r>
                      <a:r>
                        <a:rPr lang="en-US" altLang="ja-JP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('23)</a:t>
                      </a:r>
                      <a:r>
                        <a:rPr lang="ja-JP" alt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人件費（工数登録用）</a:t>
                      </a:r>
                      <a:endParaRPr lang="en-US" altLang="ja-JP" sz="16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 fontAlgn="ctr"/>
                      <a:r>
                        <a:rPr lang="en-US" altLang="ja-JP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_</a:t>
                      </a:r>
                      <a:r>
                        <a:rPr lang="ja-JP" alt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提案活動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提案活動にかかった工数の登録に使用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7397669"/>
                  </a:ext>
                </a:extLst>
              </a:tr>
              <a:tr h="68075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9230109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マネジメント部</a:t>
                      </a:r>
                      <a:r>
                        <a:rPr lang="en-US" altLang="ja-JP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('23)</a:t>
                      </a:r>
                      <a:r>
                        <a:rPr lang="ja-JP" alt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人件費（工数登録用）</a:t>
                      </a:r>
                      <a:endParaRPr lang="en-US" altLang="ja-JP" sz="16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 fontAlgn="ctr"/>
                      <a:r>
                        <a:rPr lang="en-US" altLang="ja-JP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_</a:t>
                      </a:r>
                      <a:r>
                        <a:rPr lang="ja-JP" alt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営業活動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営業活動にかかった工数の登録に使用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8814761"/>
                  </a:ext>
                </a:extLst>
              </a:tr>
              <a:tr h="66181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9230113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マネジメント部</a:t>
                      </a:r>
                      <a:r>
                        <a:rPr lang="en-US" altLang="ja-JP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('23)</a:t>
                      </a:r>
                      <a:r>
                        <a:rPr lang="ja-JP" alt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人件費（工数登録用）</a:t>
                      </a:r>
                      <a:endParaRPr lang="en-US" altLang="ja-JP" sz="16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 fontAlgn="ctr"/>
                      <a:r>
                        <a:rPr lang="en-US" altLang="ja-JP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_</a:t>
                      </a:r>
                      <a:r>
                        <a:rPr lang="ja-JP" alt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有給・特別休暇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有給休暇・特別休暇を取得した時間の登録に使用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4138089"/>
                  </a:ext>
                </a:extLst>
              </a:tr>
              <a:tr h="77085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9230115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マネジメント部</a:t>
                      </a:r>
                      <a:r>
                        <a:rPr lang="en-US" altLang="ja-JP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('23)</a:t>
                      </a:r>
                      <a:r>
                        <a:rPr lang="ja-JP" alt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人件費（工数登録用）</a:t>
                      </a:r>
                      <a:endParaRPr lang="en-US" altLang="ja-JP" sz="16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 fontAlgn="ctr"/>
                      <a:r>
                        <a:rPr lang="en-US" altLang="ja-JP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_</a:t>
                      </a:r>
                      <a:r>
                        <a:rPr lang="ja-JP" alt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技術グループ社内</a:t>
                      </a:r>
                      <a:r>
                        <a:rPr lang="en-US" altLang="ja-JP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OA</a:t>
                      </a:r>
                      <a:r>
                        <a:rPr lang="ja-JP" alt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対応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社員の入社・退職時などの社内</a:t>
                      </a:r>
                      <a:r>
                        <a:rPr kumimoji="1" lang="en-US" altLang="ja-JP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OA</a:t>
                      </a:r>
                      <a:r>
                        <a:rPr kumimoji="1" lang="ja-JP" altLang="en-US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</a:t>
                      </a:r>
                      <a:r>
                        <a:rPr kumimoji="1" lang="en-US" altLang="ja-JP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PC</a:t>
                      </a:r>
                      <a:r>
                        <a:rPr kumimoji="1" lang="ja-JP" altLang="en-US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準備等にかかった</a:t>
                      </a:r>
                      <a:endParaRPr kumimoji="1" lang="en-US" altLang="ja-JP" sz="16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工数の登録に使用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0927185"/>
                  </a:ext>
                </a:extLst>
              </a:tr>
              <a:tr h="68075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9230116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マネジメント部</a:t>
                      </a:r>
                      <a:r>
                        <a:rPr lang="en-US" altLang="ja-JP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('23)</a:t>
                      </a:r>
                      <a:r>
                        <a:rPr lang="ja-JP" alt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人件費（工数登録用）</a:t>
                      </a:r>
                      <a:endParaRPr lang="en-US" altLang="ja-JP" sz="16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 fontAlgn="ctr"/>
                      <a:r>
                        <a:rPr lang="en-US" altLang="ja-JP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_</a:t>
                      </a:r>
                      <a:r>
                        <a:rPr lang="ja-JP" alt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業務分析・改善対応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業務分析や改善活動にかかった工数登録に使用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8116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2857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>
            <a:extLst>
              <a:ext uri="{FF2B5EF4-FFF2-40B4-BE49-F238E27FC236}">
                <a16:creationId xmlns:a16="http://schemas.microsoft.com/office/drawing/2014/main" id="{28D6EDB4-F2DF-0970-9C0E-D4471E1D3E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工数登録用予算コード一覧（</a:t>
            </a:r>
            <a:r>
              <a:rPr lang="ja-JP" altLang="en-US" dirty="0"/>
              <a:t>２</a:t>
            </a:r>
            <a:r>
              <a:rPr kumimoji="1" lang="en-US" altLang="ja-JP" dirty="0"/>
              <a:t>/2</a:t>
            </a:r>
            <a:r>
              <a:rPr kumimoji="1" lang="ja-JP" altLang="en-US" dirty="0"/>
              <a:t>）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2EBCACA-9459-F604-F45C-837CB739A2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30049-0D25-4861-A44C-CCDE443C645A}" type="slidenum">
              <a:rPr lang="ja-JP" altLang="en-US" smtClean="0"/>
              <a:pPr/>
              <a:t>4</a:t>
            </a:fld>
            <a:endParaRPr lang="ja-JP" altLang="en-US" dirty="0"/>
          </a:p>
        </p:txBody>
      </p:sp>
      <p:graphicFrame>
        <p:nvGraphicFramePr>
          <p:cNvPr id="2" name="表 1">
            <a:extLst>
              <a:ext uri="{FF2B5EF4-FFF2-40B4-BE49-F238E27FC236}">
                <a16:creationId xmlns:a16="http://schemas.microsoft.com/office/drawing/2014/main" id="{E5A240BE-DFE9-4EC6-96F2-C784741B7C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7975967"/>
              </p:ext>
            </p:extLst>
          </p:nvPr>
        </p:nvGraphicFramePr>
        <p:xfrm>
          <a:off x="327666" y="737321"/>
          <a:ext cx="11521279" cy="58960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4155">
                  <a:extLst>
                    <a:ext uri="{9D8B030D-6E8A-4147-A177-3AD203B41FA5}">
                      <a16:colId xmlns:a16="http://schemas.microsoft.com/office/drawing/2014/main" val="3507808989"/>
                    </a:ext>
                  </a:extLst>
                </a:gridCol>
                <a:gridCol w="4608512">
                  <a:extLst>
                    <a:ext uri="{9D8B030D-6E8A-4147-A177-3AD203B41FA5}">
                      <a16:colId xmlns:a16="http://schemas.microsoft.com/office/drawing/2014/main" val="2297645362"/>
                    </a:ext>
                  </a:extLst>
                </a:gridCol>
                <a:gridCol w="5508612">
                  <a:extLst>
                    <a:ext uri="{9D8B030D-6E8A-4147-A177-3AD203B41FA5}">
                      <a16:colId xmlns:a16="http://schemas.microsoft.com/office/drawing/2014/main" val="2318958721"/>
                    </a:ext>
                  </a:extLst>
                </a:gridCol>
              </a:tblGrid>
              <a:tr h="469883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kumimoji="1" lang="ja-JP" altLang="en-US" sz="1800" b="1" kern="1200" dirty="0">
                          <a:solidFill>
                            <a:schemeClr val="lt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予算コード</a:t>
                      </a:r>
                      <a:endParaRPr kumimoji="1" lang="en-US" altLang="ja-JP" sz="1800" b="1" kern="1200" dirty="0">
                        <a:solidFill>
                          <a:schemeClr val="lt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3068" marR="3068" marT="3068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kumimoji="1" lang="ja-JP" altLang="en-US" sz="1800" b="1" kern="1200" dirty="0">
                          <a:solidFill>
                            <a:schemeClr val="lt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　予算件名</a:t>
                      </a:r>
                    </a:p>
                  </a:txBody>
                  <a:tcPr marL="3068" marR="3068" marT="3068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概要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1988782"/>
                  </a:ext>
                </a:extLst>
              </a:tr>
              <a:tr h="72780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9230117</a:t>
                      </a:r>
                      <a:endParaRPr lang="en-US" altLang="ja-JP" sz="1600" b="0" i="0" u="none" strike="noStrike" dirty="0">
                        <a:solidFill>
                          <a:srgbClr val="333333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068" marR="3068" marT="306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マネジメント部</a:t>
                      </a:r>
                      <a:r>
                        <a:rPr lang="en-US" altLang="ja-JP" sz="16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('23)</a:t>
                      </a:r>
                      <a:r>
                        <a:rPr lang="ja-JP" altLang="en-US" sz="16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人件費（工数登録用）</a:t>
                      </a:r>
                      <a:endParaRPr lang="en-US" altLang="ja-JP" sz="160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 fontAlgn="ctr"/>
                      <a:r>
                        <a:rPr lang="en-US" altLang="ja-JP" sz="16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_</a:t>
                      </a:r>
                      <a:r>
                        <a:rPr lang="ja-JP" altLang="en-US" sz="16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新規事業の立上げ</a:t>
                      </a:r>
                      <a:endParaRPr lang="ja-JP" altLang="en-US" sz="1600" b="0" i="0" u="none" strike="noStrike" dirty="0">
                        <a:solidFill>
                          <a:srgbClr val="333333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068" marR="3068" marT="3068" marB="0"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err="1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Qrew</a:t>
                      </a:r>
                      <a:r>
                        <a:rPr kumimoji="1" lang="ja-JP" altLang="en-US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、</a:t>
                      </a:r>
                      <a:r>
                        <a:rPr kumimoji="1" lang="en-US" altLang="ja-JP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TOTTOYO</a:t>
                      </a:r>
                      <a:r>
                        <a:rPr kumimoji="1" lang="ja-JP" altLang="en-US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、ノーコードツール以外の新規事業の立上げに掛かった工数登録に使用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5271485"/>
                  </a:ext>
                </a:extLst>
              </a:tr>
              <a:tr h="72780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9230118</a:t>
                      </a:r>
                      <a:endParaRPr lang="en-US" altLang="ja-JP" sz="1600" b="0" i="0" u="none" strike="noStrike" dirty="0">
                        <a:solidFill>
                          <a:srgbClr val="333333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068" marR="3068" marT="306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マネジメント部</a:t>
                      </a:r>
                      <a:r>
                        <a:rPr lang="en-US" altLang="ja-JP" sz="16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('23)</a:t>
                      </a:r>
                      <a:r>
                        <a:rPr lang="ja-JP" altLang="en-US" sz="16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人件費（工数登録用）</a:t>
                      </a:r>
                      <a:endParaRPr lang="en-US" altLang="ja-JP" sz="160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 fontAlgn="ctr"/>
                      <a:r>
                        <a:rPr lang="en-US" altLang="ja-JP" sz="16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_</a:t>
                      </a:r>
                      <a:r>
                        <a:rPr lang="ja-JP" altLang="en-US" sz="16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新規サービス</a:t>
                      </a:r>
                      <a:endParaRPr lang="ja-JP" altLang="en-US" sz="1600" b="0" i="0" u="none" strike="noStrike" dirty="0">
                        <a:solidFill>
                          <a:srgbClr val="333333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068" marR="3068" marT="3068" marB="0"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err="1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Qrew</a:t>
                      </a:r>
                      <a:r>
                        <a:rPr kumimoji="1" lang="ja-JP" altLang="en-US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、</a:t>
                      </a:r>
                      <a:r>
                        <a:rPr kumimoji="1" lang="en-US" altLang="ja-JP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TOTTOYO</a:t>
                      </a:r>
                      <a:r>
                        <a:rPr kumimoji="1" lang="ja-JP" altLang="en-US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、ノーコードツール以外の新規サービスに掛かった工数を登録する際に使用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1748804"/>
                  </a:ext>
                </a:extLst>
              </a:tr>
              <a:tr h="65702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9230119</a:t>
                      </a:r>
                      <a:endParaRPr lang="en-US" altLang="ja-JP" sz="1600" b="0" i="0" u="none" strike="noStrike" dirty="0">
                        <a:solidFill>
                          <a:srgbClr val="333333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068" marR="3068" marT="306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マネジメント部</a:t>
                      </a:r>
                      <a:r>
                        <a:rPr lang="en-US" altLang="ja-JP" sz="16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('23)</a:t>
                      </a:r>
                      <a:r>
                        <a:rPr lang="ja-JP" altLang="en-US" sz="16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人件費（工数登録用）</a:t>
                      </a:r>
                      <a:endParaRPr lang="en-US" altLang="ja-JP" sz="160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 fontAlgn="ctr"/>
                      <a:r>
                        <a:rPr lang="en-US" altLang="ja-JP" sz="16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_</a:t>
                      </a:r>
                      <a:r>
                        <a:rPr lang="ja-JP" altLang="en-US" sz="16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ノーコードツール</a:t>
                      </a:r>
                      <a:endParaRPr lang="ja-JP" altLang="en-US" sz="1600" b="0" i="0" u="none" strike="noStrike" dirty="0">
                        <a:solidFill>
                          <a:srgbClr val="333333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068" marR="3068" marT="3068" marB="0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新規サービス「ノーコードツール」関連の工数登録に使用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9600814"/>
                  </a:ext>
                </a:extLst>
              </a:tr>
              <a:tr h="65702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9230120</a:t>
                      </a:r>
                      <a:endParaRPr lang="en-US" altLang="ja-JP" sz="1600" b="0" i="0" u="none" strike="noStrike" dirty="0">
                        <a:solidFill>
                          <a:srgbClr val="333333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068" marR="3068" marT="306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マネジメント部</a:t>
                      </a:r>
                      <a:r>
                        <a:rPr lang="en-US" altLang="ja-JP" sz="16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('23)</a:t>
                      </a:r>
                      <a:r>
                        <a:rPr lang="ja-JP" altLang="en-US" sz="16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人件費（工数登録用）</a:t>
                      </a:r>
                      <a:endParaRPr lang="en-US" altLang="ja-JP" sz="160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 fontAlgn="ctr"/>
                      <a:r>
                        <a:rPr lang="en-US" altLang="ja-JP" sz="16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_</a:t>
                      </a:r>
                      <a:r>
                        <a:rPr lang="en-US" altLang="ja-JP" sz="1600" u="none" strike="noStrike" dirty="0" err="1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Qrew</a:t>
                      </a:r>
                      <a:endParaRPr lang="en-US" altLang="ja-JP" sz="1600" b="0" i="0" u="none" strike="noStrike" dirty="0">
                        <a:solidFill>
                          <a:srgbClr val="333333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068" marR="3068" marT="3068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新規サービス「</a:t>
                      </a:r>
                      <a:r>
                        <a:rPr kumimoji="1" lang="en-US" altLang="ja-JP" sz="1600" dirty="0" err="1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Qrew</a:t>
                      </a:r>
                      <a:r>
                        <a:rPr kumimoji="1" lang="ja-JP" altLang="en-US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」関連の工数登録に使用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7397669"/>
                  </a:ext>
                </a:extLst>
              </a:tr>
              <a:tr h="65702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9230121</a:t>
                      </a:r>
                      <a:endParaRPr lang="en-US" altLang="ja-JP" sz="1600" b="0" i="0" u="none" strike="noStrike">
                        <a:solidFill>
                          <a:srgbClr val="333333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068" marR="3068" marT="306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マネジメント部</a:t>
                      </a:r>
                      <a:r>
                        <a:rPr lang="en-US" altLang="ja-JP" sz="16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('23)</a:t>
                      </a:r>
                      <a:r>
                        <a:rPr lang="ja-JP" altLang="en-US" sz="16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人件費（工数登録用）</a:t>
                      </a:r>
                      <a:endParaRPr lang="en-US" altLang="ja-JP" sz="160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 fontAlgn="ctr"/>
                      <a:r>
                        <a:rPr lang="en-US" altLang="ja-JP" sz="16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_TOTTOYO</a:t>
                      </a:r>
                      <a:endParaRPr lang="en-US" altLang="ja-JP" sz="1600" b="0" i="0" u="none" strike="noStrike" dirty="0">
                        <a:solidFill>
                          <a:srgbClr val="333333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068" marR="3068" marT="3068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新規サービス「</a:t>
                      </a:r>
                      <a:r>
                        <a:rPr kumimoji="1" lang="en-US" altLang="ja-JP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TOTTOYO</a:t>
                      </a:r>
                      <a:r>
                        <a:rPr kumimoji="1" lang="ja-JP" altLang="en-US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」関連の工数登録に使用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8814761"/>
                  </a:ext>
                </a:extLst>
              </a:tr>
              <a:tr h="63874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9230111</a:t>
                      </a:r>
                      <a:endParaRPr lang="en-US" altLang="ja-JP" sz="1600" b="0" i="0" u="none" strike="noStrike" dirty="0">
                        <a:solidFill>
                          <a:srgbClr val="333333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068" marR="3068" marT="306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マネジメント部</a:t>
                      </a:r>
                      <a:r>
                        <a:rPr lang="en-US" altLang="ja-JP" sz="16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('23)</a:t>
                      </a:r>
                      <a:r>
                        <a:rPr lang="ja-JP" altLang="en-US" sz="16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人件費（工数登録用）</a:t>
                      </a:r>
                      <a:endParaRPr lang="en-US" altLang="ja-JP" sz="160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 fontAlgn="ctr"/>
                      <a:r>
                        <a:rPr lang="en-US" altLang="ja-JP" sz="16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_</a:t>
                      </a:r>
                      <a:r>
                        <a:rPr lang="ja-JP" altLang="en-US" sz="16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特別対応</a:t>
                      </a:r>
                      <a:endParaRPr lang="ja-JP" altLang="en-US" sz="1600" b="0" i="0" u="none" strike="noStrike" dirty="0">
                        <a:solidFill>
                          <a:srgbClr val="333333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068" marR="3068" marT="3068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昨年度案件の追加対応が発生した際の工数登録に使用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4138089"/>
                  </a:ext>
                </a:extLst>
              </a:tr>
              <a:tr h="74398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9230112</a:t>
                      </a:r>
                      <a:endParaRPr lang="en-US" altLang="ja-JP" sz="1600" b="0" i="0" u="none" strike="noStrike" dirty="0">
                        <a:solidFill>
                          <a:srgbClr val="333333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068" marR="3068" marT="306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マネジメント部</a:t>
                      </a:r>
                      <a:r>
                        <a:rPr lang="en-US" altLang="ja-JP" sz="16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('23)</a:t>
                      </a:r>
                      <a:r>
                        <a:rPr lang="ja-JP" altLang="en-US" sz="16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人件費（工数登録用）</a:t>
                      </a:r>
                      <a:endParaRPr lang="en-US" altLang="ja-JP" sz="160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 fontAlgn="ctr"/>
                      <a:r>
                        <a:rPr lang="en-US" altLang="ja-JP" sz="16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_</a:t>
                      </a:r>
                      <a:r>
                        <a:rPr lang="ja-JP" altLang="en-US" sz="16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障害・インシデント対応</a:t>
                      </a:r>
                      <a:endParaRPr lang="ja-JP" altLang="en-US" sz="1600" b="0" i="0" u="none" strike="noStrike" dirty="0">
                        <a:solidFill>
                          <a:srgbClr val="333333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068" marR="3068" marT="3068" marB="0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障害対応・インシデント対応関連の工数登録に使用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0927185"/>
                  </a:ext>
                </a:extLst>
              </a:tr>
              <a:tr h="61674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9230123</a:t>
                      </a:r>
                      <a:endParaRPr lang="en-US" altLang="ja-JP" sz="1600" b="0" i="0" u="none" strike="noStrike" dirty="0">
                        <a:solidFill>
                          <a:srgbClr val="333333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068" marR="3068" marT="306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マネジメント部</a:t>
                      </a:r>
                      <a:r>
                        <a:rPr lang="en-US" altLang="ja-JP" sz="16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('23)</a:t>
                      </a:r>
                      <a:r>
                        <a:rPr lang="ja-JP" altLang="en-US" sz="16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人件費（工数登録用）</a:t>
                      </a:r>
                      <a:endParaRPr lang="en-US" altLang="ja-JP" sz="160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 fontAlgn="ctr"/>
                      <a:r>
                        <a:rPr lang="en-US" altLang="ja-JP" sz="16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_</a:t>
                      </a:r>
                      <a:r>
                        <a:rPr lang="ja-JP" altLang="en-US" sz="16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技術グループ</a:t>
                      </a:r>
                      <a:endParaRPr lang="ja-JP" altLang="en-US" sz="1600" b="0" i="0" u="none" strike="noStrike" dirty="0">
                        <a:solidFill>
                          <a:srgbClr val="333333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068" marR="3068" marT="3068" marB="0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案件対応等以外の技術グループの工数登録に使用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8116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05176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>
            <a:extLst>
              <a:ext uri="{FF2B5EF4-FFF2-40B4-BE49-F238E27FC236}">
                <a16:creationId xmlns:a16="http://schemas.microsoft.com/office/drawing/2014/main" id="{28D6EDB4-F2DF-0970-9C0E-D4471E1D3E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小口・保守・件名予算コードについて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2EBCACA-9459-F604-F45C-837CB739A2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30049-0D25-4861-A44C-CCDE443C645A}" type="slidenum">
              <a:rPr lang="ja-JP" altLang="en-US" smtClean="0"/>
              <a:pPr/>
              <a:t>5</a:t>
            </a:fld>
            <a:endParaRPr lang="ja-JP" altLang="en-US" dirty="0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F9CB7DBD-C3BC-B24C-7DB8-238F657F968B}"/>
              </a:ext>
            </a:extLst>
          </p:cNvPr>
          <p:cNvSpPr txBox="1"/>
          <p:nvPr/>
        </p:nvSpPr>
        <p:spPr>
          <a:xfrm>
            <a:off x="323165" y="4654380"/>
            <a:ext cx="27485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b="1" dirty="0"/>
              <a:t>件名予算コード</a:t>
            </a:r>
            <a:endParaRPr lang="en-US" altLang="ja-JP" sz="2800" b="1" dirty="0"/>
          </a:p>
        </p:txBody>
      </p:sp>
      <p:graphicFrame>
        <p:nvGraphicFramePr>
          <p:cNvPr id="6" name="表 5">
            <a:extLst>
              <a:ext uri="{FF2B5EF4-FFF2-40B4-BE49-F238E27FC236}">
                <a16:creationId xmlns:a16="http://schemas.microsoft.com/office/drawing/2014/main" id="{03C8FEEC-17E8-268D-CF8E-B0279D505A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6160976"/>
              </p:ext>
            </p:extLst>
          </p:nvPr>
        </p:nvGraphicFramePr>
        <p:xfrm>
          <a:off x="335360" y="1305679"/>
          <a:ext cx="11521279" cy="304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8304">
                  <a:extLst>
                    <a:ext uri="{9D8B030D-6E8A-4147-A177-3AD203B41FA5}">
                      <a16:colId xmlns:a16="http://schemas.microsoft.com/office/drawing/2014/main" val="3507808989"/>
                    </a:ext>
                  </a:extLst>
                </a:gridCol>
                <a:gridCol w="4494363">
                  <a:extLst>
                    <a:ext uri="{9D8B030D-6E8A-4147-A177-3AD203B41FA5}">
                      <a16:colId xmlns:a16="http://schemas.microsoft.com/office/drawing/2014/main" val="2297645362"/>
                    </a:ext>
                  </a:extLst>
                </a:gridCol>
                <a:gridCol w="5508612">
                  <a:extLst>
                    <a:ext uri="{9D8B030D-6E8A-4147-A177-3AD203B41FA5}">
                      <a16:colId xmlns:a16="http://schemas.microsoft.com/office/drawing/2014/main" val="2318958721"/>
                    </a:ext>
                  </a:extLst>
                </a:gridCol>
              </a:tblGrid>
              <a:tr h="203673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kumimoji="1" lang="ja-JP" altLang="en-US" sz="1800" b="1" kern="1200" dirty="0">
                          <a:solidFill>
                            <a:schemeClr val="lt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予算コード</a:t>
                      </a:r>
                      <a:endParaRPr kumimoji="1" lang="en-US" altLang="ja-JP" sz="1800" b="1" kern="1200" dirty="0">
                        <a:solidFill>
                          <a:schemeClr val="lt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3068" marR="3068" marT="3068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kumimoji="1" lang="ja-JP" altLang="en-US" sz="1800" b="1" kern="1200" dirty="0">
                          <a:solidFill>
                            <a:schemeClr val="lt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　予算件名</a:t>
                      </a:r>
                    </a:p>
                  </a:txBody>
                  <a:tcPr marL="3068" marR="3068" marT="3068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説明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1988782"/>
                  </a:ext>
                </a:extLst>
              </a:tr>
              <a:tr h="1867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6230101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コンテンツ制作本部</a:t>
                      </a:r>
                      <a:r>
                        <a:rPr lang="en-US" altLang="ja-JP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('23)_</a:t>
                      </a:r>
                      <a:r>
                        <a:rPr lang="ja-JP" alt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九電小口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九電関連小口件名の予算コード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5271485"/>
                  </a:ext>
                </a:extLst>
              </a:tr>
              <a:tr h="1867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6230102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コンテンツ制作本部</a:t>
                      </a:r>
                      <a:r>
                        <a:rPr lang="en-US" altLang="ja-JP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('23)_</a:t>
                      </a:r>
                      <a:r>
                        <a:rPr lang="ja-JP" alt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民間小口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民間企業小口件名の予算コード　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1748804"/>
                  </a:ext>
                </a:extLst>
              </a:tr>
              <a:tr h="1867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6230103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コンテンツ制作本部</a:t>
                      </a:r>
                      <a:r>
                        <a:rPr lang="en-US" altLang="ja-JP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('23)_</a:t>
                      </a:r>
                      <a:r>
                        <a:rPr lang="ja-JP" alt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官公庁小口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官公庁小口件名の予算コード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9600814"/>
                  </a:ext>
                </a:extLst>
              </a:tr>
              <a:tr h="1867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6230104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コンテンツ制作本部</a:t>
                      </a:r>
                      <a:r>
                        <a:rPr lang="en-US" altLang="ja-JP" sz="1600" b="0" i="0" u="none" strike="noStrike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('23)_</a:t>
                      </a:r>
                      <a:r>
                        <a:rPr lang="ja-JP" altLang="en-US" sz="1600" b="0" i="0" u="none" strike="noStrike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外郭団体小口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外郭団体小口件名の予算コード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7397669"/>
                  </a:ext>
                </a:extLst>
              </a:tr>
              <a:tr h="1867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7230101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コンテンツ制作本部</a:t>
                      </a:r>
                      <a:r>
                        <a:rPr lang="en-US" altLang="ja-JP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('23)_</a:t>
                      </a:r>
                      <a:r>
                        <a:rPr lang="ja-JP" alt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九電保守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九電関連保守件名の予算コード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8814761"/>
                  </a:ext>
                </a:extLst>
              </a:tr>
              <a:tr h="1867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7230102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コンテンツ制作本部</a:t>
                      </a:r>
                      <a:r>
                        <a:rPr lang="en-US" altLang="ja-JP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('23)_</a:t>
                      </a:r>
                      <a:r>
                        <a:rPr lang="ja-JP" alt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民間保守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民間企業保守件名の予算コード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4138089"/>
                  </a:ext>
                </a:extLst>
              </a:tr>
              <a:tr h="1867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7230103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コンテンツ制作本部</a:t>
                      </a:r>
                      <a:r>
                        <a:rPr lang="en-US" altLang="ja-JP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('23)_</a:t>
                      </a:r>
                      <a:r>
                        <a:rPr lang="ja-JP" alt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官公庁保守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官公庁保守件名の予算コード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0927185"/>
                  </a:ext>
                </a:extLst>
              </a:tr>
              <a:tr h="1867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7230104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コンテンツ制作本部</a:t>
                      </a:r>
                      <a:r>
                        <a:rPr lang="en-US" altLang="ja-JP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('23)_</a:t>
                      </a:r>
                      <a:r>
                        <a:rPr lang="ja-JP" alt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外郭団体保守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外郭団体保守件名の予算コード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811650"/>
                  </a:ext>
                </a:extLst>
              </a:tr>
            </a:tbl>
          </a:graphicData>
        </a:graphic>
      </p:graphicFrame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C9C73213-A188-C3B1-2EF1-E7137543A544}"/>
              </a:ext>
            </a:extLst>
          </p:cNvPr>
          <p:cNvSpPr txBox="1"/>
          <p:nvPr/>
        </p:nvSpPr>
        <p:spPr>
          <a:xfrm>
            <a:off x="323163" y="740454"/>
            <a:ext cx="42246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b="1" dirty="0"/>
              <a:t>小口保守の予算コード</a:t>
            </a:r>
            <a:endParaRPr lang="en-US" altLang="ja-JP" sz="2800" b="1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BC785F6-0671-1F68-C43B-6DE0B7753E67}"/>
              </a:ext>
            </a:extLst>
          </p:cNvPr>
          <p:cNvSpPr txBox="1"/>
          <p:nvPr/>
        </p:nvSpPr>
        <p:spPr>
          <a:xfrm>
            <a:off x="515380" y="5182989"/>
            <a:ext cx="69990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従来通りプロジェクト管理で発行される</a:t>
            </a:r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２</a:t>
            </a:r>
            <a:r>
              <a:rPr kumimoji="1"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から始まる</a:t>
            </a:r>
            <a:r>
              <a:rPr kumimoji="1" lang="en-US" altLang="ja-JP" b="1" dirty="0">
                <a:latin typeface="Meiryo UI" panose="020B0604030504040204" pitchFamily="50" charset="-128"/>
                <a:ea typeface="Meiryo UI" panose="020B0604030504040204" pitchFamily="50" charset="-128"/>
              </a:rPr>
              <a:t>6</a:t>
            </a:r>
            <a:r>
              <a:rPr kumimoji="1"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桁のコードを入力</a:t>
            </a:r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endParaRPr kumimoji="1" lang="en-US" altLang="ja-JP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752406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>
            <a:extLst>
              <a:ext uri="{FF2B5EF4-FFF2-40B4-BE49-F238E27FC236}">
                <a16:creationId xmlns:a16="http://schemas.microsoft.com/office/drawing/2014/main" id="{EAF92DCC-4D98-A62C-208D-ABB4A77D73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参考：予算コードの付与ルールについて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EA1972D9-B3C8-36DC-6E28-725A02B145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30049-0D25-4861-A44C-CCDE443C645A}" type="slidenum">
              <a:rPr lang="ja-JP" altLang="en-US" smtClean="0"/>
              <a:pPr/>
              <a:t>6</a:t>
            </a:fld>
            <a:endParaRPr lang="ja-JP" altLang="en-US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941C3AB-96CF-192E-19A5-A851B0A2CD06}"/>
              </a:ext>
            </a:extLst>
          </p:cNvPr>
          <p:cNvSpPr txBox="1"/>
          <p:nvPr/>
        </p:nvSpPr>
        <p:spPr>
          <a:xfrm>
            <a:off x="323165" y="800708"/>
            <a:ext cx="27485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b="1" dirty="0"/>
              <a:t>件名予算コード</a:t>
            </a:r>
            <a:endParaRPr lang="en-US" altLang="ja-JP" sz="2800" b="1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C15E1EE4-82B9-B901-5B9A-38015338FBAB}"/>
              </a:ext>
            </a:extLst>
          </p:cNvPr>
          <p:cNvSpPr txBox="1"/>
          <p:nvPr/>
        </p:nvSpPr>
        <p:spPr>
          <a:xfrm>
            <a:off x="323163" y="2004516"/>
            <a:ext cx="42246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b="1" dirty="0"/>
              <a:t>その他の予算コード</a:t>
            </a:r>
            <a:endParaRPr lang="en-US" altLang="ja-JP" sz="2800" b="1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3D078BE6-2442-7ECB-0CCD-6A7BC56108B7}"/>
              </a:ext>
            </a:extLst>
          </p:cNvPr>
          <p:cNvSpPr txBox="1"/>
          <p:nvPr/>
        </p:nvSpPr>
        <p:spPr>
          <a:xfrm>
            <a:off x="515380" y="1304764"/>
            <a:ext cx="97120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・従来通りプロジェクト管理で発行される</a:t>
            </a:r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２又は３</a:t>
            </a:r>
            <a:r>
              <a:rPr kumimoji="1"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から始まる</a:t>
            </a:r>
            <a:r>
              <a:rPr kumimoji="1" lang="en-US" altLang="ja-JP" b="1" dirty="0">
                <a:latin typeface="Meiryo UI" panose="020B0604030504040204" pitchFamily="50" charset="-128"/>
                <a:ea typeface="Meiryo UI" panose="020B0604030504040204" pitchFamily="50" charset="-128"/>
              </a:rPr>
              <a:t>6</a:t>
            </a:r>
            <a:r>
              <a:rPr kumimoji="1"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桁のコード（先頭番号＋</a:t>
            </a:r>
            <a:r>
              <a:rPr kumimoji="1" lang="en-US" altLang="ja-JP" b="1" dirty="0">
                <a:latin typeface="Meiryo UI" panose="020B0604030504040204" pitchFamily="50" charset="-128"/>
                <a:ea typeface="Meiryo UI" panose="020B0604030504040204" pitchFamily="50" charset="-128"/>
              </a:rPr>
              <a:t>CAN</a:t>
            </a:r>
            <a:r>
              <a:rPr kumimoji="1"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番号）。</a:t>
            </a:r>
            <a:endParaRPr kumimoji="1" lang="en-US" altLang="ja-JP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0DFD2F8B-BED3-36DB-B3A5-0BFC6BB28347}"/>
              </a:ext>
            </a:extLst>
          </p:cNvPr>
          <p:cNvSpPr txBox="1"/>
          <p:nvPr/>
        </p:nvSpPr>
        <p:spPr>
          <a:xfrm>
            <a:off x="542416" y="2450242"/>
            <a:ext cx="52822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・コードは</a:t>
            </a:r>
            <a:r>
              <a:rPr kumimoji="1" lang="en-US" altLang="ja-JP" b="1" dirty="0">
                <a:latin typeface="Meiryo UI" panose="020B0604030504040204" pitchFamily="50" charset="-128"/>
                <a:ea typeface="Meiryo UI" panose="020B0604030504040204" pitchFamily="50" charset="-128"/>
              </a:rPr>
              <a:t>7</a:t>
            </a:r>
            <a:r>
              <a:rPr kumimoji="1"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桁で構成され、以下のルールで付与される。</a:t>
            </a:r>
            <a:endParaRPr kumimoji="1" lang="en-US" altLang="ja-JP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2AC7DA1A-A14E-59C3-CA7F-6DEEB341B5A2}"/>
              </a:ext>
            </a:extLst>
          </p:cNvPr>
          <p:cNvSpPr txBox="1"/>
          <p:nvPr/>
        </p:nvSpPr>
        <p:spPr>
          <a:xfrm>
            <a:off x="1477318" y="3119715"/>
            <a:ext cx="318869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000" b="1" dirty="0"/>
              <a:t>X</a:t>
            </a:r>
            <a:r>
              <a:rPr kumimoji="1" lang="ja-JP" altLang="en-US" sz="4000" b="1" dirty="0"/>
              <a:t>　</a:t>
            </a:r>
            <a:r>
              <a:rPr kumimoji="1" lang="en-US" altLang="ja-JP" sz="4000" b="1" dirty="0"/>
              <a:t>XX</a:t>
            </a:r>
            <a:r>
              <a:rPr kumimoji="1" lang="ja-JP" altLang="en-US" sz="4000" b="1" dirty="0"/>
              <a:t>　</a:t>
            </a:r>
            <a:r>
              <a:rPr kumimoji="1" lang="en-US" altLang="ja-JP" sz="4000" b="1" dirty="0"/>
              <a:t>XX</a:t>
            </a:r>
            <a:r>
              <a:rPr kumimoji="1" lang="ja-JP" altLang="en-US" sz="4000" b="1" dirty="0"/>
              <a:t>　</a:t>
            </a:r>
            <a:r>
              <a:rPr kumimoji="1" lang="en-US" altLang="ja-JP" sz="4000" b="1" dirty="0"/>
              <a:t>XX</a:t>
            </a:r>
            <a:endParaRPr kumimoji="1" lang="ja-JP" altLang="en-US" sz="4000" b="1" dirty="0"/>
          </a:p>
        </p:txBody>
      </p:sp>
      <p:cxnSp>
        <p:nvCxnSpPr>
          <p:cNvPr id="11" name="直線コネクタ 10">
            <a:extLst>
              <a:ext uri="{FF2B5EF4-FFF2-40B4-BE49-F238E27FC236}">
                <a16:creationId xmlns:a16="http://schemas.microsoft.com/office/drawing/2014/main" id="{934DAB66-62B7-911E-3F56-21AFDDAB1DA6}"/>
              </a:ext>
            </a:extLst>
          </p:cNvPr>
          <p:cNvCxnSpPr/>
          <p:nvPr/>
        </p:nvCxnSpPr>
        <p:spPr>
          <a:xfrm>
            <a:off x="1513177" y="3780292"/>
            <a:ext cx="348154" cy="0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コネクタ 11">
            <a:extLst>
              <a:ext uri="{FF2B5EF4-FFF2-40B4-BE49-F238E27FC236}">
                <a16:creationId xmlns:a16="http://schemas.microsoft.com/office/drawing/2014/main" id="{21BE94CD-55C9-DC7B-A8DA-D9EE3299C14E}"/>
              </a:ext>
            </a:extLst>
          </p:cNvPr>
          <p:cNvCxnSpPr>
            <a:cxnSpLocks/>
          </p:cNvCxnSpPr>
          <p:nvPr/>
        </p:nvCxnSpPr>
        <p:spPr>
          <a:xfrm>
            <a:off x="2155459" y="3780292"/>
            <a:ext cx="612068" cy="0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>
            <a:extLst>
              <a:ext uri="{FF2B5EF4-FFF2-40B4-BE49-F238E27FC236}">
                <a16:creationId xmlns:a16="http://schemas.microsoft.com/office/drawing/2014/main" id="{00910C16-A9EF-B211-C8E1-1602220B567E}"/>
              </a:ext>
            </a:extLst>
          </p:cNvPr>
          <p:cNvCxnSpPr>
            <a:cxnSpLocks/>
          </p:cNvCxnSpPr>
          <p:nvPr/>
        </p:nvCxnSpPr>
        <p:spPr>
          <a:xfrm>
            <a:off x="3035806" y="3758605"/>
            <a:ext cx="612068" cy="0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コネクタ 14">
            <a:extLst>
              <a:ext uri="{FF2B5EF4-FFF2-40B4-BE49-F238E27FC236}">
                <a16:creationId xmlns:a16="http://schemas.microsoft.com/office/drawing/2014/main" id="{D27E4227-243E-F08D-E866-E725C13C1B9F}"/>
              </a:ext>
            </a:extLst>
          </p:cNvPr>
          <p:cNvCxnSpPr>
            <a:cxnSpLocks/>
          </p:cNvCxnSpPr>
          <p:nvPr/>
        </p:nvCxnSpPr>
        <p:spPr>
          <a:xfrm>
            <a:off x="3946369" y="3758605"/>
            <a:ext cx="612068" cy="0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DA90CE75-FB02-DB1B-528D-5CA3250224F1}"/>
              </a:ext>
            </a:extLst>
          </p:cNvPr>
          <p:cNvSpPr txBox="1"/>
          <p:nvPr/>
        </p:nvSpPr>
        <p:spPr>
          <a:xfrm>
            <a:off x="1494586" y="3820978"/>
            <a:ext cx="4427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b="1" dirty="0">
                <a:solidFill>
                  <a:srgbClr val="FF0000"/>
                </a:solidFill>
              </a:rPr>
              <a:t>①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5236673A-64E2-EC3C-1F9B-FDC4B81AFAE4}"/>
              </a:ext>
            </a:extLst>
          </p:cNvPr>
          <p:cNvSpPr txBox="1"/>
          <p:nvPr/>
        </p:nvSpPr>
        <p:spPr>
          <a:xfrm>
            <a:off x="2227467" y="3812522"/>
            <a:ext cx="4427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00" b="1" dirty="0">
                <a:solidFill>
                  <a:srgbClr val="FF0000"/>
                </a:solidFill>
              </a:rPr>
              <a:t>②</a:t>
            </a:r>
            <a:endParaRPr kumimoji="1" lang="ja-JP" altLang="en-US" sz="2000" b="1" dirty="0">
              <a:solidFill>
                <a:srgbClr val="FF0000"/>
              </a:solidFill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13EA4AE3-CC77-1AC9-2D0E-0F565FC9669E}"/>
              </a:ext>
            </a:extLst>
          </p:cNvPr>
          <p:cNvSpPr txBox="1"/>
          <p:nvPr/>
        </p:nvSpPr>
        <p:spPr>
          <a:xfrm>
            <a:off x="3120465" y="3820978"/>
            <a:ext cx="4427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b="1" dirty="0">
                <a:solidFill>
                  <a:srgbClr val="FF0000"/>
                </a:solidFill>
              </a:rPr>
              <a:t>③</a:t>
            </a: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09A5BE40-3644-6398-818B-1AA10956507E}"/>
              </a:ext>
            </a:extLst>
          </p:cNvPr>
          <p:cNvSpPr txBox="1"/>
          <p:nvPr/>
        </p:nvSpPr>
        <p:spPr>
          <a:xfrm>
            <a:off x="4040154" y="3802324"/>
            <a:ext cx="4427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b="1" dirty="0">
                <a:solidFill>
                  <a:srgbClr val="FF0000"/>
                </a:solidFill>
              </a:rPr>
              <a:t>④</a:t>
            </a: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7669CC1F-4AA7-00A3-7E59-31FD34F8AF3A}"/>
              </a:ext>
            </a:extLst>
          </p:cNvPr>
          <p:cNvSpPr txBox="1"/>
          <p:nvPr/>
        </p:nvSpPr>
        <p:spPr>
          <a:xfrm>
            <a:off x="695400" y="4517560"/>
            <a:ext cx="11591635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①．予算種別</a:t>
            </a:r>
            <a:r>
              <a:rPr lang="en-US" altLang="ja-JP" dirty="0"/>
              <a:t>	</a:t>
            </a:r>
            <a:r>
              <a:rPr kumimoji="1" lang="ja-JP" altLang="en-US" dirty="0"/>
              <a:t>１：原価予算、２：件名予算、３：件名</a:t>
            </a:r>
            <a:r>
              <a:rPr lang="ja-JP" altLang="en-US" dirty="0"/>
              <a:t>（</a:t>
            </a:r>
            <a:r>
              <a:rPr kumimoji="1" lang="ja-JP" altLang="en-US" dirty="0"/>
              <a:t>保守</a:t>
            </a:r>
            <a:r>
              <a:rPr lang="ja-JP" altLang="en-US" dirty="0"/>
              <a:t>）</a:t>
            </a:r>
            <a:r>
              <a:rPr kumimoji="1" lang="ja-JP" altLang="en-US" dirty="0"/>
              <a:t>予算、６：小口予算、７：小口（保守）予算、９：部門予算</a:t>
            </a:r>
            <a:endParaRPr kumimoji="1" lang="en-US" altLang="ja-JP" dirty="0"/>
          </a:p>
          <a:p>
            <a:r>
              <a:rPr lang="ja-JP" altLang="en-US" dirty="0"/>
              <a:t>②．西暦下二桁</a:t>
            </a:r>
            <a:r>
              <a:rPr lang="en-US" altLang="ja-JP" dirty="0"/>
              <a:t>	</a:t>
            </a:r>
            <a:r>
              <a:rPr lang="ja-JP" altLang="en-US" dirty="0"/>
              <a:t>２０２３年度　⇒　</a:t>
            </a:r>
            <a:r>
              <a:rPr lang="en-US" altLang="ja-JP" dirty="0"/>
              <a:t>“</a:t>
            </a:r>
            <a:r>
              <a:rPr lang="ja-JP" altLang="en-US" dirty="0"/>
              <a:t>２３</a:t>
            </a:r>
            <a:r>
              <a:rPr lang="en-US" altLang="ja-JP" dirty="0"/>
              <a:t>”</a:t>
            </a:r>
            <a:r>
              <a:rPr lang="ja-JP" altLang="en-US" dirty="0"/>
              <a:t>　２０２４年度　⇒　</a:t>
            </a:r>
            <a:r>
              <a:rPr lang="en-US" altLang="ja-JP" dirty="0"/>
              <a:t>“</a:t>
            </a:r>
            <a:r>
              <a:rPr lang="ja-JP" altLang="en-US" dirty="0"/>
              <a:t>２４</a:t>
            </a:r>
            <a:r>
              <a:rPr lang="en-US" altLang="ja-JP" dirty="0"/>
              <a:t>”</a:t>
            </a:r>
          </a:p>
          <a:p>
            <a:r>
              <a:rPr lang="ja-JP" altLang="en-US" dirty="0"/>
              <a:t>③．勘定科目</a:t>
            </a:r>
            <a:r>
              <a:rPr lang="en-US" altLang="ja-JP" dirty="0"/>
              <a:t>	</a:t>
            </a:r>
            <a:r>
              <a:rPr lang="ja-JP" altLang="en-US" dirty="0"/>
              <a:t>①と③の組み合わせで変化</a:t>
            </a:r>
            <a:endParaRPr lang="en-US" altLang="ja-JP" dirty="0"/>
          </a:p>
          <a:p>
            <a:r>
              <a:rPr lang="en-US" altLang="ja-JP" dirty="0"/>
              <a:t>		</a:t>
            </a:r>
            <a:r>
              <a:rPr lang="ja-JP" altLang="en-US" dirty="0"/>
              <a:t>　　①が１、の場合　０１：委託費、０２：通信費</a:t>
            </a:r>
            <a:endParaRPr lang="en-US" altLang="ja-JP" dirty="0"/>
          </a:p>
          <a:p>
            <a:r>
              <a:rPr lang="en-US" altLang="ja-JP" dirty="0"/>
              <a:t>		</a:t>
            </a:r>
            <a:r>
              <a:rPr lang="ja-JP" altLang="en-US" dirty="0"/>
              <a:t>　　①が９の場合０１：人件費、０２：福利厚生費、０４：接待交際費、０５：通信費、０６：旅費交通費、</a:t>
            </a:r>
            <a:endParaRPr lang="en-US" altLang="ja-JP" dirty="0"/>
          </a:p>
          <a:p>
            <a:r>
              <a:rPr lang="en-US" altLang="ja-JP" dirty="0"/>
              <a:t>			</a:t>
            </a:r>
            <a:r>
              <a:rPr lang="ja-JP" altLang="en-US" dirty="0"/>
              <a:t>　　　　 ０８：消耗品費、１０：保険料、１１：租税公課、１２：支払い手数料、１５：雑費　など</a:t>
            </a:r>
            <a:endParaRPr lang="en-US" altLang="ja-JP" dirty="0"/>
          </a:p>
          <a:p>
            <a:r>
              <a:rPr kumimoji="1" lang="ja-JP" altLang="en-US" dirty="0"/>
              <a:t>④．連番　</a:t>
            </a:r>
            <a:r>
              <a:rPr kumimoji="1" lang="en-US" altLang="ja-JP" dirty="0"/>
              <a:t>	</a:t>
            </a:r>
            <a:r>
              <a:rPr kumimoji="1" lang="ja-JP" altLang="en-US" dirty="0"/>
              <a:t>コードを付与した順番で番号付与</a:t>
            </a: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0F2EB155-6FBC-3D25-2DC0-E614DCBA3690}"/>
              </a:ext>
            </a:extLst>
          </p:cNvPr>
          <p:cNvSpPr txBox="1"/>
          <p:nvPr/>
        </p:nvSpPr>
        <p:spPr>
          <a:xfrm>
            <a:off x="6210710" y="3155719"/>
            <a:ext cx="368241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000" b="1" dirty="0"/>
              <a:t>９</a:t>
            </a:r>
            <a:r>
              <a:rPr kumimoji="1" lang="ja-JP" altLang="en-US" sz="4000" b="1" dirty="0"/>
              <a:t>　</a:t>
            </a:r>
            <a:r>
              <a:rPr lang="ja-JP" altLang="en-US" sz="4000" b="1" dirty="0"/>
              <a:t>２３</a:t>
            </a:r>
            <a:r>
              <a:rPr kumimoji="1" lang="ja-JP" altLang="en-US" sz="4000" b="1" dirty="0"/>
              <a:t>　</a:t>
            </a:r>
            <a:r>
              <a:rPr lang="ja-JP" altLang="en-US" sz="4000" b="1" dirty="0"/>
              <a:t>０６</a:t>
            </a:r>
            <a:r>
              <a:rPr kumimoji="1" lang="ja-JP" altLang="en-US" sz="4000" b="1" dirty="0"/>
              <a:t>　</a:t>
            </a:r>
            <a:r>
              <a:rPr lang="ja-JP" altLang="en-US" sz="4000" b="1" dirty="0"/>
              <a:t>０１</a:t>
            </a:r>
            <a:endParaRPr kumimoji="1" lang="ja-JP" altLang="en-US" sz="4000" b="1" dirty="0"/>
          </a:p>
        </p:txBody>
      </p:sp>
      <p:cxnSp>
        <p:nvCxnSpPr>
          <p:cNvPr id="29" name="直線コネクタ 28">
            <a:extLst>
              <a:ext uri="{FF2B5EF4-FFF2-40B4-BE49-F238E27FC236}">
                <a16:creationId xmlns:a16="http://schemas.microsoft.com/office/drawing/2014/main" id="{29797135-52F2-9135-01E5-97B4F1CB5F61}"/>
              </a:ext>
            </a:extLst>
          </p:cNvPr>
          <p:cNvCxnSpPr/>
          <p:nvPr/>
        </p:nvCxnSpPr>
        <p:spPr>
          <a:xfrm>
            <a:off x="6293461" y="3816296"/>
            <a:ext cx="348154" cy="0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コネクタ 29">
            <a:extLst>
              <a:ext uri="{FF2B5EF4-FFF2-40B4-BE49-F238E27FC236}">
                <a16:creationId xmlns:a16="http://schemas.microsoft.com/office/drawing/2014/main" id="{C332784C-7163-BCA4-3D2E-ED5793E6D2F2}"/>
              </a:ext>
            </a:extLst>
          </p:cNvPr>
          <p:cNvCxnSpPr>
            <a:cxnSpLocks/>
          </p:cNvCxnSpPr>
          <p:nvPr/>
        </p:nvCxnSpPr>
        <p:spPr>
          <a:xfrm>
            <a:off x="7052973" y="3816296"/>
            <a:ext cx="612068" cy="0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コネクタ 30">
            <a:extLst>
              <a:ext uri="{FF2B5EF4-FFF2-40B4-BE49-F238E27FC236}">
                <a16:creationId xmlns:a16="http://schemas.microsoft.com/office/drawing/2014/main" id="{D5847565-FF61-7FF5-C65E-D55500383DF7}"/>
              </a:ext>
            </a:extLst>
          </p:cNvPr>
          <p:cNvCxnSpPr>
            <a:cxnSpLocks/>
          </p:cNvCxnSpPr>
          <p:nvPr/>
        </p:nvCxnSpPr>
        <p:spPr>
          <a:xfrm>
            <a:off x="8097442" y="3794609"/>
            <a:ext cx="612068" cy="0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線コネクタ 31">
            <a:extLst>
              <a:ext uri="{FF2B5EF4-FFF2-40B4-BE49-F238E27FC236}">
                <a16:creationId xmlns:a16="http://schemas.microsoft.com/office/drawing/2014/main" id="{4EA96AAE-56B3-E344-319B-6E7E8C2A5C52}"/>
              </a:ext>
            </a:extLst>
          </p:cNvPr>
          <p:cNvCxnSpPr>
            <a:cxnSpLocks/>
          </p:cNvCxnSpPr>
          <p:nvPr/>
        </p:nvCxnSpPr>
        <p:spPr>
          <a:xfrm>
            <a:off x="9083877" y="3794609"/>
            <a:ext cx="612068" cy="0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16E1D481-D5A8-66ED-A8EE-73D47628009A}"/>
              </a:ext>
            </a:extLst>
          </p:cNvPr>
          <p:cNvSpPr txBox="1"/>
          <p:nvPr/>
        </p:nvSpPr>
        <p:spPr>
          <a:xfrm>
            <a:off x="6274870" y="3856982"/>
            <a:ext cx="4427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b="1" dirty="0">
                <a:solidFill>
                  <a:srgbClr val="FF0000"/>
                </a:solidFill>
              </a:rPr>
              <a:t>①</a:t>
            </a: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D68B6B7A-7D34-AB85-3EA2-35E20BF69521}"/>
              </a:ext>
            </a:extLst>
          </p:cNvPr>
          <p:cNvSpPr txBox="1"/>
          <p:nvPr/>
        </p:nvSpPr>
        <p:spPr>
          <a:xfrm>
            <a:off x="7124981" y="3848526"/>
            <a:ext cx="4427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00" b="1" dirty="0">
                <a:solidFill>
                  <a:srgbClr val="FF0000"/>
                </a:solidFill>
              </a:rPr>
              <a:t>②</a:t>
            </a:r>
            <a:endParaRPr kumimoji="1" lang="ja-JP" altLang="en-US" sz="2000" b="1" dirty="0">
              <a:solidFill>
                <a:srgbClr val="FF0000"/>
              </a:solidFill>
            </a:endParaRP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A0DD782B-AF36-6864-8EF8-3C38CD52A83E}"/>
              </a:ext>
            </a:extLst>
          </p:cNvPr>
          <p:cNvSpPr txBox="1"/>
          <p:nvPr/>
        </p:nvSpPr>
        <p:spPr>
          <a:xfrm>
            <a:off x="8182101" y="3856982"/>
            <a:ext cx="4427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b="1" dirty="0">
                <a:solidFill>
                  <a:srgbClr val="FF0000"/>
                </a:solidFill>
              </a:rPr>
              <a:t>③</a:t>
            </a:r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A7C7528C-B37A-DA6E-A2F0-45A4599BDB0F}"/>
              </a:ext>
            </a:extLst>
          </p:cNvPr>
          <p:cNvSpPr txBox="1"/>
          <p:nvPr/>
        </p:nvSpPr>
        <p:spPr>
          <a:xfrm>
            <a:off x="9177662" y="3838328"/>
            <a:ext cx="4427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b="1" dirty="0">
                <a:solidFill>
                  <a:srgbClr val="FF0000"/>
                </a:solidFill>
              </a:rPr>
              <a:t>④</a:t>
            </a: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4B022A37-0B59-7827-C319-EF5CD878F547}"/>
              </a:ext>
            </a:extLst>
          </p:cNvPr>
          <p:cNvSpPr txBox="1"/>
          <p:nvPr/>
        </p:nvSpPr>
        <p:spPr>
          <a:xfrm>
            <a:off x="5935080" y="2914217"/>
            <a:ext cx="577754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u="sng" dirty="0"/>
              <a:t>例</a:t>
            </a:r>
            <a:r>
              <a:rPr lang="ja-JP" altLang="en-US" sz="2000" u="sng" dirty="0"/>
              <a:t>：マネジメント部</a:t>
            </a:r>
            <a:r>
              <a:rPr lang="en-US" altLang="ja-JP" sz="2000" u="sng" dirty="0"/>
              <a:t>('23)</a:t>
            </a:r>
            <a:r>
              <a:rPr lang="ja-JP" altLang="en-US" sz="2000" u="sng" dirty="0"/>
              <a:t>旅費交通費</a:t>
            </a:r>
            <a:r>
              <a:rPr lang="en-US" altLang="ja-JP" sz="2000" u="sng" dirty="0"/>
              <a:t>_</a:t>
            </a:r>
            <a:r>
              <a:rPr lang="ja-JP" altLang="en-US" sz="2000" u="sng" dirty="0"/>
              <a:t>一般旅費交通費</a:t>
            </a:r>
            <a:endParaRPr kumimoji="1" lang="ja-JP" altLang="en-US" sz="3200" u="sng" dirty="0"/>
          </a:p>
        </p:txBody>
      </p:sp>
    </p:spTree>
    <p:extLst>
      <p:ext uri="{BB962C8B-B14F-4D97-AF65-F5344CB8AC3E}">
        <p14:creationId xmlns:p14="http://schemas.microsoft.com/office/powerpoint/2010/main" val="15839848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rtlCol="0" anchor="ctr"/>
      <a:lstStyle>
        <a:defPPr algn="ctr">
          <a:defRPr kumimoji="1" dirty="0" smtClean="0">
            <a:latin typeface="メイリオ" pitchFamily="50" charset="-128"/>
            <a:ea typeface="メイリオ" pitchFamily="50" charset="-128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54296</TotalTime>
  <Words>1051</Words>
  <Application>Microsoft Office PowerPoint</Application>
  <PresentationFormat>ワイド画面</PresentationFormat>
  <Paragraphs>158</Paragraphs>
  <Slides>7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14" baseType="lpstr">
      <vt:lpstr>Hiragino Kaku Gothic Pro</vt:lpstr>
      <vt:lpstr>Meiryo UI</vt:lpstr>
      <vt:lpstr>メイリオ</vt:lpstr>
      <vt:lpstr>Arial</vt:lpstr>
      <vt:lpstr>Calibri</vt:lpstr>
      <vt:lpstr>Wingdings</vt:lpstr>
      <vt:lpstr>Office テーマ</vt:lpstr>
      <vt:lpstr>工数登録方法について</vt:lpstr>
      <vt:lpstr>工数登録について（1/2）</vt:lpstr>
      <vt:lpstr>工数登録について（2/2）</vt:lpstr>
      <vt:lpstr>工数登録用予算コード一覧（1/2）</vt:lpstr>
      <vt:lpstr>工数登録用予算コード一覧（２/2）</vt:lpstr>
      <vt:lpstr>小口・保守・件名予算コードについて</vt:lpstr>
      <vt:lpstr>参考：予算コードの付与ルールについて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Shinzo NISHIDA</dc:creator>
  <cp:lastModifiedBy>中村 高道</cp:lastModifiedBy>
  <cp:revision>2007</cp:revision>
  <cp:lastPrinted>2019-06-20T04:54:36Z</cp:lastPrinted>
  <dcterms:created xsi:type="dcterms:W3CDTF">2018-12-02T06:29:00Z</dcterms:created>
  <dcterms:modified xsi:type="dcterms:W3CDTF">2023-06-20T03:31:30Z</dcterms:modified>
</cp:coreProperties>
</file>